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352800"/>
          </a:xfrm>
        </p:spPr>
        <p:txBody>
          <a:bodyPr/>
          <a:lstStyle/>
          <a:p>
            <a:r>
              <a:rPr lang="en-US" dirty="0" err="1" smtClean="0"/>
              <a:t>Destilacija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sr-Latn-ME" dirty="0" smtClean="0"/>
          </a:p>
          <a:p>
            <a:r>
              <a:rPr lang="en-US" i="1" u="sng" dirty="0" err="1" smtClean="0"/>
              <a:t>Destilacija</a:t>
            </a:r>
            <a:r>
              <a:rPr lang="en-US" i="1" u="sng" dirty="0" smtClean="0"/>
              <a:t> je </a:t>
            </a:r>
            <a:r>
              <a:rPr lang="en-US" i="1" u="sng" dirty="0" err="1" smtClean="0"/>
              <a:t>operacija</a:t>
            </a:r>
            <a:r>
              <a:rPr lang="en-US" i="1" u="sng" dirty="0" smtClean="0"/>
              <a:t> </a:t>
            </a:r>
            <a:r>
              <a:rPr lang="en-US" i="1" u="sng" dirty="0" err="1" smtClean="0"/>
              <a:t>ra</a:t>
            </a:r>
            <a:r>
              <a:rPr lang="sr-Latn-ME" i="1" u="sng" dirty="0" smtClean="0"/>
              <a:t>z</a:t>
            </a:r>
            <a:r>
              <a:rPr lang="en-US" i="1" u="sng" dirty="0" err="1" smtClean="0"/>
              <a:t>dvajanja</a:t>
            </a:r>
            <a:r>
              <a:rPr lang="en-US" i="1" u="sng" dirty="0" smtClean="0"/>
              <a:t> </a:t>
            </a:r>
            <a:r>
              <a:rPr lang="en-US" i="1" u="sng" dirty="0" err="1" smtClean="0"/>
              <a:t>te</a:t>
            </a:r>
            <a:r>
              <a:rPr lang="sr-Latn-ME" i="1" u="sng" dirty="0" smtClean="0"/>
              <a:t>čnih smješa  na osnovu razlike isparljivosti njihovih komšponenata</a:t>
            </a:r>
            <a:r>
              <a:rPr lang="sr-Latn-ME" dirty="0" smtClean="0"/>
              <a:t>.</a:t>
            </a:r>
          </a:p>
          <a:p>
            <a:pPr>
              <a:buNone/>
            </a:pPr>
            <a:endParaRPr lang="sr-Latn-ME" dirty="0" smtClean="0"/>
          </a:p>
          <a:p>
            <a:r>
              <a:rPr lang="sr-Latn-ME" dirty="0" smtClean="0"/>
              <a:t>Po završetku destilacije dobija se:</a:t>
            </a:r>
          </a:p>
          <a:p>
            <a:pPr marL="514350" indent="-514350">
              <a:buFont typeface="+mj-lt"/>
              <a:buAutoNum type="arabicPeriod"/>
            </a:pPr>
            <a:r>
              <a:rPr lang="sr-Latn-ME" b="1" dirty="0" smtClean="0"/>
              <a:t>DESTILAT</a:t>
            </a:r>
            <a:r>
              <a:rPr lang="sr-Latn-ME" dirty="0" smtClean="0"/>
              <a:t> sa povećanom koncentracijom lakše isparljive komponente i </a:t>
            </a:r>
          </a:p>
          <a:p>
            <a:pPr marL="514350" indent="-514350">
              <a:buFont typeface="+mj-lt"/>
              <a:buAutoNum type="arabicPeriod"/>
            </a:pPr>
            <a:r>
              <a:rPr lang="sr-Latn-ME" b="1" dirty="0" smtClean="0"/>
              <a:t>OSTATAK</a:t>
            </a:r>
            <a:r>
              <a:rPr lang="sr-Latn-ME" dirty="0" smtClean="0"/>
              <a:t>- u kome je koncentracija lakše ispaljive komponente smanjena tj. manja nego u početnoj smješi.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sr-Latn-ME" dirty="0" smtClean="0"/>
          </a:p>
          <a:p>
            <a:endParaRPr lang="sr-Latn-ME" dirty="0" smtClean="0"/>
          </a:p>
          <a:p>
            <a:r>
              <a:rPr lang="sr-Latn-ME" dirty="0" smtClean="0"/>
              <a:t>Tipovi tečnih smješa:</a:t>
            </a:r>
          </a:p>
          <a:p>
            <a:pPr>
              <a:buNone/>
            </a:pPr>
            <a:endParaRPr lang="sr-Latn-ME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</a:t>
            </a:r>
            <a:r>
              <a:rPr lang="sr-Latn-ME" dirty="0" smtClean="0"/>
              <a:t>mješe tečnosti koje  se ne miješaju;                                         P=pA+pB                             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</a:t>
            </a:r>
            <a:r>
              <a:rPr lang="sr-Latn-ME" dirty="0" smtClean="0"/>
              <a:t>mješe tečnosti koje se djelimično miješaju;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</a:t>
            </a:r>
            <a:r>
              <a:rPr lang="sr-Latn-ME" dirty="0" smtClean="0"/>
              <a:t>mješe tečnosti koje se miješaju u svim odnosima.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sr-Latn-ME" sz="3600" b="1" dirty="0" smtClean="0"/>
              <a:t>F</a:t>
            </a:r>
            <a:r>
              <a:rPr lang="en-US" sz="3600" b="1" dirty="0" smtClean="0"/>
              <a:t>a</a:t>
            </a:r>
            <a:r>
              <a:rPr lang="sr-Latn-ME" sz="3600" b="1" dirty="0" smtClean="0"/>
              <a:t>zni dijagram</a:t>
            </a:r>
            <a:endParaRPr lang="en-US" sz="3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287963"/>
          </a:xfrm>
        </p:spPr>
        <p:txBody>
          <a:bodyPr>
            <a:normAutofit/>
          </a:bodyPr>
          <a:lstStyle/>
          <a:p>
            <a:r>
              <a:rPr lang="sr-Latn-ME" sz="2400" dirty="0" smtClean="0"/>
              <a:t>Pokazuje sastave binarne smješe</a:t>
            </a:r>
          </a:p>
          <a:p>
            <a:pPr>
              <a:buNone/>
            </a:pPr>
            <a:r>
              <a:rPr lang="sr-Latn-ME" sz="2400" dirty="0" smtClean="0"/>
              <a:t> A i B u tečnosti i pari pri ključanju.</a:t>
            </a:r>
          </a:p>
          <a:p>
            <a:pPr>
              <a:buNone/>
            </a:pPr>
            <a:r>
              <a:rPr lang="sr-Latn-ME" sz="2400" dirty="0" smtClean="0"/>
              <a:t>Komponenta A ključa na  t, tA, </a:t>
            </a:r>
          </a:p>
          <a:p>
            <a:pPr>
              <a:buNone/>
            </a:pPr>
            <a:r>
              <a:rPr lang="sr-Latn-ME" sz="2400" dirty="0" smtClean="0"/>
              <a:t>a komponenta B na t, tB.</a:t>
            </a:r>
          </a:p>
          <a:p>
            <a:pPr>
              <a:buNone/>
            </a:pPr>
            <a:r>
              <a:rPr lang="sr-Latn-ME" sz="2400" dirty="0" smtClean="0"/>
              <a:t>tB&gt;tA što znači da je komponenta A </a:t>
            </a:r>
          </a:p>
          <a:p>
            <a:pPr>
              <a:buNone/>
            </a:pPr>
            <a:r>
              <a:rPr lang="sr-Latn-ME" sz="2400" dirty="0" smtClean="0"/>
              <a:t>lakše isparljiva. Na x osi date su </a:t>
            </a:r>
          </a:p>
          <a:p>
            <a:pPr>
              <a:buNone/>
            </a:pPr>
            <a:r>
              <a:rPr lang="sr-Latn-ME" sz="2400" dirty="0" smtClean="0"/>
              <a:t>k</a:t>
            </a:r>
            <a:r>
              <a:rPr lang="sr-Latn-ME" sz="2400" dirty="0" smtClean="0"/>
              <a:t>omponenta A i B, a na y osi </a:t>
            </a:r>
          </a:p>
          <a:p>
            <a:pPr>
              <a:buNone/>
            </a:pPr>
            <a:r>
              <a:rPr lang="sr-Latn-ME" sz="2400" dirty="0" smtClean="0"/>
              <a:t>temperatura ključanja tA i tB. </a:t>
            </a:r>
          </a:p>
          <a:p>
            <a:pPr>
              <a:buNone/>
            </a:pPr>
            <a:r>
              <a:rPr lang="sr-Latn-ME" sz="2400" dirty="0" smtClean="0"/>
              <a:t>Dijagram je predstavljen sa dvije krive koje se spajaju  u krajnjim tačkama tA i tB. </a:t>
            </a:r>
          </a:p>
          <a:p>
            <a:pPr>
              <a:buNone/>
            </a:pPr>
            <a:r>
              <a:rPr lang="sr-Latn-ME" sz="2400" dirty="0" smtClean="0"/>
              <a:t>Donja kriva-kriva tečne faze, gornja kriva-kriva parne faze.</a:t>
            </a:r>
          </a:p>
          <a:p>
            <a:pPr>
              <a:buNone/>
            </a:pPr>
            <a:endParaRPr lang="sr-Latn-ME" sz="2400" dirty="0" smtClean="0"/>
          </a:p>
        </p:txBody>
      </p:sp>
      <p:pic>
        <p:nvPicPr>
          <p:cNvPr id="6" name="Content Placeholder 3" descr="03-13-2020-06.59.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052" y="0"/>
            <a:ext cx="3873948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sr-Latn-ME" sz="2800" b="1" dirty="0" smtClean="0"/>
              <a:t>Ravnotežni dijagram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686800" cy="5364163"/>
          </a:xfrm>
        </p:spPr>
        <p:txBody>
          <a:bodyPr>
            <a:normAutofit/>
          </a:bodyPr>
          <a:lstStyle/>
          <a:p>
            <a:r>
              <a:rPr lang="sr-Latn-ME" sz="2000" dirty="0" smtClean="0"/>
              <a:t>Na osnovu faznog konstruiše se ravnotežni</a:t>
            </a:r>
          </a:p>
          <a:p>
            <a:pPr>
              <a:buNone/>
            </a:pPr>
            <a:r>
              <a:rPr lang="sr-Latn-ME" sz="2000" dirty="0" smtClean="0"/>
              <a:t>dijagram.</a:t>
            </a:r>
          </a:p>
          <a:p>
            <a:pPr>
              <a:buNone/>
            </a:pPr>
            <a:r>
              <a:rPr lang="sr-Latn-ME" sz="2000" dirty="0" smtClean="0"/>
              <a:t>Pod ravnotežnim dijagramom  podrazumijeva </a:t>
            </a:r>
          </a:p>
          <a:p>
            <a:pPr>
              <a:buNone/>
            </a:pPr>
            <a:r>
              <a:rPr lang="sr-Latn-ME" sz="2000" dirty="0" smtClean="0"/>
              <a:t>se kriva koja pokazuje ravnotežna </a:t>
            </a:r>
          </a:p>
          <a:p>
            <a:pPr>
              <a:buNone/>
            </a:pPr>
            <a:r>
              <a:rPr lang="sr-Latn-ME" sz="2000" dirty="0" smtClean="0"/>
              <a:t>koncentracija parne faze (y) u zavisnosti </a:t>
            </a:r>
          </a:p>
          <a:p>
            <a:pPr>
              <a:buNone/>
            </a:pPr>
            <a:r>
              <a:rPr lang="sr-Latn-ME" sz="2000" dirty="0" smtClean="0"/>
              <a:t>od tečne faze (x).</a:t>
            </a:r>
          </a:p>
          <a:p>
            <a:pPr>
              <a:buNone/>
            </a:pPr>
            <a:r>
              <a:rPr lang="en-US" sz="2000" dirty="0" smtClean="0"/>
              <a:t>I</a:t>
            </a:r>
            <a:r>
              <a:rPr lang="sr-Latn-ME" sz="2000" dirty="0" smtClean="0"/>
              <a:t> jedna i druga koncentracija se odnose na </a:t>
            </a:r>
          </a:p>
          <a:p>
            <a:pPr>
              <a:buNone/>
            </a:pPr>
            <a:r>
              <a:rPr lang="sr-Latn-ME" sz="2000" dirty="0" smtClean="0"/>
              <a:t>l</a:t>
            </a:r>
            <a:r>
              <a:rPr lang="sr-Latn-ME" sz="2000" dirty="0" smtClean="0"/>
              <a:t>akše isparljivu komponentu.</a:t>
            </a:r>
          </a:p>
          <a:p>
            <a:pPr>
              <a:buNone/>
            </a:pPr>
            <a:r>
              <a:rPr lang="sr-Latn-ME" sz="2000" dirty="0" smtClean="0"/>
              <a:t>Na apscisu se nanosi  koncentracija   u</a:t>
            </a:r>
          </a:p>
          <a:p>
            <a:pPr>
              <a:buNone/>
            </a:pPr>
            <a:r>
              <a:rPr lang="sr-Latn-ME" sz="2000" dirty="0" smtClean="0"/>
              <a:t>t</a:t>
            </a:r>
            <a:r>
              <a:rPr lang="sr-Latn-ME" sz="2000" dirty="0" smtClean="0"/>
              <a:t>ečnoj fazi, a na ordinatu  koncentracija </a:t>
            </a:r>
          </a:p>
          <a:p>
            <a:pPr>
              <a:buNone/>
            </a:pPr>
            <a:r>
              <a:rPr lang="sr-Latn-ME" sz="2000" dirty="0" smtClean="0"/>
              <a:t>u parnoj  fazi.</a:t>
            </a:r>
            <a:endParaRPr lang="en-US" sz="2000" dirty="0"/>
          </a:p>
        </p:txBody>
      </p:sp>
      <p:pic>
        <p:nvPicPr>
          <p:cNvPr id="4" name="Picture 3" descr="03-13-2020-06.59.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470" y="0"/>
            <a:ext cx="3859530" cy="54864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232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Destilacija </vt:lpstr>
      <vt:lpstr>Slide 2</vt:lpstr>
      <vt:lpstr>Slide 3</vt:lpstr>
      <vt:lpstr>Fazni dijagram</vt:lpstr>
      <vt:lpstr>Ravnotežni dijagram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Destilacija </dc:title>
  <dc:creator>Dijana</dc:creator>
  <cp:lastModifiedBy>User</cp:lastModifiedBy>
  <cp:revision>7</cp:revision>
  <dcterms:created xsi:type="dcterms:W3CDTF">2006-08-16T00:00:00Z</dcterms:created>
  <dcterms:modified xsi:type="dcterms:W3CDTF">2020-03-13T06:43:08Z</dcterms:modified>
</cp:coreProperties>
</file>