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9" r:id="rId10"/>
    <p:sldId id="264" r:id="rId11"/>
    <p:sldId id="266" r:id="rId12"/>
    <p:sldId id="267" r:id="rId13"/>
    <p:sldId id="265" r:id="rId14"/>
    <p:sldId id="268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2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2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77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20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0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0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3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9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7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8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804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68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0130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3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44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2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DCE8-2A87-4E3B-9B03-4A2EB0D56472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8D8B7F-5B3B-42CB-AB87-C14BB9084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9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1608083"/>
            <a:ext cx="9111010" cy="2442753"/>
          </a:xfrm>
        </p:spPr>
        <p:txBody>
          <a:bodyPr/>
          <a:lstStyle/>
          <a:p>
            <a:pPr algn="l"/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Uloga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mikroorgani</a:t>
            </a:r>
            <a:r>
              <a:rPr lang="sr-Latn-ME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r-Latn-ME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ma u kruženju materije u prirodi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705" y="4050833"/>
            <a:ext cx="6076950" cy="30467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26916" y="6375723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2139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OSNOVNA ULOGA MIKROORGANIZAMA U PRIRODI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842" y="2160589"/>
            <a:ext cx="4514528" cy="3880772"/>
          </a:xfrm>
        </p:spPr>
        <p:txBody>
          <a:bodyPr>
            <a:normAutofit fontScale="92500" lnSpcReduction="10000"/>
          </a:bodyPr>
          <a:lstStyle/>
          <a:p>
            <a:r>
              <a:rPr lang="sr-Latn-ME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OSNOVNA ULOGA MIKROORGANIZAMA U PRIRODI JE MINERALIZACIJA ORGANSKE MATERIJE</a:t>
            </a:r>
            <a:endParaRPr lang="en-US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u="sng" dirty="0">
                <a:latin typeface="Arial" panose="020B0604020202020204" pitchFamily="34" charset="0"/>
                <a:cs typeface="Arial" panose="020B0604020202020204" pitchFamily="34" charset="0"/>
              </a:rPr>
              <a:t>MINERALIZACIJA ORGANSKE MATERIJE JE MIKROBIOLOŠKI PROCES RAZGRADNJE ORGANSKE MATERIJE DO NEORGANSKE MATERIJE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ME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MINERALIZACIJA ORGANSKE MATERIJE TREBA DA OMOGUĆI  ODRŽAVANJE ŽIVOG SVIJETA 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PRIRODI.</a:t>
            </a:r>
            <a:endParaRPr lang="sr-Latn-M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9884" y="1743787"/>
            <a:ext cx="5772916" cy="451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4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KRUŽENJE MATERIJE I ENERGIJE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KRUŽENJE MATERIJE U PRIRODI PREDSTAVLJA VEZU IZMEĐU ŽIVE I NEŽIVE PRIRODE.</a:t>
            </a:r>
          </a:p>
          <a:p>
            <a:r>
              <a:rPr lang="sr-Latn-ME" dirty="0" smtClean="0"/>
              <a:t>AKO SE TO KRUŽENJE OBAVLJA U KRUGU ŽIVOG SVIJETA , ONDA JE TO MALO-BIOTIČKO-BIOLOŠKO KRUŽENJE MATERIJE U PRIRODI.</a:t>
            </a:r>
          </a:p>
          <a:p>
            <a:r>
              <a:rPr lang="sr-Latn-ME" dirty="0" smtClean="0"/>
              <a:t>AKO SE RADI O KRUŽENJU MATERIJE I IZVAN ŽIVOG SVIJETA U PRIRODI , ONDA SE GOVORI O VELIKOM-ABIOTIČKOM ILI GEOLOŠKOM KRUŽENJU MATERIJE U PRIRODI.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1308539"/>
            <a:ext cx="5765034" cy="436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9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244365"/>
            <a:ext cx="6076950" cy="5553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2476" y="118241"/>
            <a:ext cx="4758449" cy="555335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7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3104"/>
            <a:ext cx="6076950" cy="3097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9719" y="55180"/>
            <a:ext cx="4556288" cy="314057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712263" y="21629"/>
            <a:ext cx="6076950" cy="31417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263" y="3153104"/>
            <a:ext cx="6076950" cy="420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1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490" y="307428"/>
            <a:ext cx="8903512" cy="1622972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U KOJIM SREDINAMA MIKROORGANIZMI U PRIRODI BITIŠU I OBAVLJAJU VAŽNE FUNKCIJE ZA OPSTANAK ŽIVIH BIĆA NA NAŠOJ PLANETI?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Latn-ME" dirty="0" smtClean="0"/>
              <a:t>SA TOG ASPEKTA IZVRŠENA JE PODJELA  MIKROORGANIZAMA NA:</a:t>
            </a:r>
          </a:p>
          <a:p>
            <a:r>
              <a:rPr lang="sr-Latn-ME" dirty="0" smtClean="0"/>
              <a:t>1.MIKROORGANIZME U ATMOSFERI</a:t>
            </a:r>
          </a:p>
          <a:p>
            <a:r>
              <a:rPr lang="sr-Latn-ME" dirty="0" smtClean="0"/>
              <a:t>2.MIKROORGANIZMI U HIDROSFERI</a:t>
            </a:r>
          </a:p>
          <a:p>
            <a:r>
              <a:rPr lang="sr-Latn-ME" dirty="0" smtClean="0"/>
              <a:t>3.MIKROORGANIZMI U PEDOSFERI</a:t>
            </a:r>
          </a:p>
          <a:p>
            <a:r>
              <a:rPr lang="sr-Latn-ME" dirty="0" smtClean="0"/>
              <a:t>4.MIKROORGANIZMI U BIOSFERI:</a:t>
            </a:r>
          </a:p>
          <a:p>
            <a:r>
              <a:rPr lang="sr-Latn-ME" dirty="0" smtClean="0"/>
              <a:t>MIKROORGANIZMI I ŽIVOTINJE</a:t>
            </a:r>
          </a:p>
          <a:p>
            <a:r>
              <a:rPr lang="sr-Latn-ME" dirty="0" smtClean="0"/>
              <a:t>MIKROORGANIZMI I ČOVJEK</a:t>
            </a:r>
          </a:p>
          <a:p>
            <a:r>
              <a:rPr lang="sr-Latn-ME" dirty="0" smtClean="0"/>
              <a:t>MIKROORGANIZMI I BILJKE</a:t>
            </a:r>
          </a:p>
          <a:p>
            <a:r>
              <a:rPr lang="sr-Latn-ME" dirty="0" smtClean="0"/>
              <a:t>MEĐUSOBNI ODNOSI MIKROORGANIZAMA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03" y="609600"/>
            <a:ext cx="11319641" cy="13208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MIKROORGANIZMI  U ATMOSFERI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MIKROORGANIZMI SU U A</a:t>
            </a:r>
            <a:r>
              <a:rPr lang="sr-Latn-ME" dirty="0" smtClean="0"/>
              <a:t>TMOSFERI STALNO PRISUTNI, ALI NJIHOVA BROJNOST NIJE KONSTANTNA JER ATMOSFERA, PO PITANJU VLAGE I NUTRITIJENATA NIJE PODESNO STANIŠTE ZA NJIHOV RAST I RAZMNOŽAVANJE.</a:t>
            </a:r>
          </a:p>
          <a:p>
            <a:r>
              <a:rPr lang="sr-Latn-ME" dirty="0" smtClean="0"/>
              <a:t>MIKROORGANIZMI U ATMOSFERU DOSPIJEVAJU PUTEM VAZDUŠNIH STRUJANJA-SA POVRŠINE ZEMLJIŠTA,BILJNOG POKRIVAČA , KONTAMINIRANIH PREHRAMBENIH PROIZVODA, LJUDI, ŽIVOTINJA..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NAJČEŠĆE PRISUTNI U ATMOSFERI SU :</a:t>
            </a:r>
          </a:p>
          <a:p>
            <a:r>
              <a:rPr lang="sr-Latn-ME" dirty="0" smtClean="0"/>
              <a:t> SAPROFITI(MIKROORGANIZMI KOJI SE HRANE ORGANSKOM MATERIJOM UGINULIH ORGANIZAMA)</a:t>
            </a:r>
          </a:p>
          <a:p>
            <a:r>
              <a:rPr lang="sr-Latn-ME" dirty="0" smtClean="0"/>
              <a:t>SPORE PATOGENIH MIKROORGANIZAMA, </a:t>
            </a:r>
          </a:p>
          <a:p>
            <a:r>
              <a:rPr lang="sr-Latn-ME" dirty="0" smtClean="0"/>
              <a:t>FITOPATOGENE GLJIVE, </a:t>
            </a:r>
          </a:p>
          <a:p>
            <a:r>
              <a:rPr lang="sr-Latn-ME" dirty="0" smtClean="0"/>
              <a:t>BILJNI VIRUSI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71972" y="125174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40261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SAPROFITI</a:t>
            </a:r>
            <a:r>
              <a:rPr lang="sr-Latn-ME" dirty="0" smtClean="0"/>
              <a:t> SU ZNAČAJNI JER SE VAZDUŠNIM STRUJANJIMA PRENOSE  U DRUGE BIOSFERE-ZEMLJIŠTE I VODU.</a:t>
            </a:r>
          </a:p>
          <a:p>
            <a:r>
              <a:rPr lang="sr-Latn-ME" dirty="0" smtClean="0"/>
              <a:t>SAPROFITI INDIREKTNO DOPRINOSE ODRŽAVANJU SASTAVA ATMOSFERE JER STVARAJU CO2, GASOVE(AZOT, METAN, VODONIK)I VODU.</a:t>
            </a:r>
          </a:p>
          <a:p>
            <a:r>
              <a:rPr lang="sr-Latn-ME" u="sng" dirty="0" smtClean="0"/>
              <a:t>SPORE PATOGENIH MIKROORGANIZAMA</a:t>
            </a:r>
            <a:r>
              <a:rPr lang="sr-Latn-ME" dirty="0" smtClean="0"/>
              <a:t>, UZROČNIKA MNOGIH OBOLJENJA KOD LJUDI I ŽIVOTINJA .(DIREKTNO-UDISANJEM ZAGAĐENOG VAZDUHA I INDIREKTNO –KONZUMIRANJEM HRANE KOJA JE KONTAMINIRANA MIKROORGANIZMIMA IZ VAZDUHA).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FITOPATOGENE GLJIVE, BILJNI VIRUSI, BAKTERIJE  </a:t>
            </a:r>
            <a:r>
              <a:rPr lang="sr-Latn-ME" dirty="0" smtClean="0"/>
              <a:t>SE STRUJANJEM VAZDUHA RAZNOSE NA VELIKE UDALJENOSTI PRI ČEMU MOGU UZROKOVATI , U ZAVISNOSTI VRSTE I EPIDEMIJE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717496" cy="1320800"/>
          </a:xfrm>
        </p:spPr>
        <p:txBody>
          <a:bodyPr>
            <a:noAutofit/>
          </a:bodyPr>
          <a:lstStyle/>
          <a:p>
            <a:r>
              <a:rPr lang="en-US" sz="4800" dirty="0" smtClean="0"/>
              <a:t>MIKROORGANI</a:t>
            </a:r>
            <a:r>
              <a:rPr lang="sr-Latn-ME" sz="4800" dirty="0" smtClean="0"/>
              <a:t>Z</a:t>
            </a:r>
            <a:r>
              <a:rPr lang="en-US" sz="4800" dirty="0" smtClean="0"/>
              <a:t>MI U </a:t>
            </a:r>
            <a:r>
              <a:rPr lang="sr-Latn-ME" sz="4800" dirty="0" smtClean="0"/>
              <a:t>Z</a:t>
            </a:r>
            <a:r>
              <a:rPr lang="en-US" sz="4800" dirty="0" smtClean="0"/>
              <a:t>EMLJI</a:t>
            </a:r>
            <a:r>
              <a:rPr lang="sr-Latn-ME" sz="4800" dirty="0" smtClean="0"/>
              <a:t>Š</a:t>
            </a:r>
            <a:r>
              <a:rPr lang="en-US" sz="4800" dirty="0" smtClean="0"/>
              <a:t>TU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u="sng" dirty="0" smtClean="0"/>
              <a:t>MIKROORGANIZMI U ZEMLJIŠTU SU SVE GRUPE MIKROORGANIZAMA, BAKTERIJE, GLJIVE, ALGE I PROTOZOE.</a:t>
            </a:r>
          </a:p>
          <a:p>
            <a:r>
              <a:rPr lang="sr-Latn-ME" u="sng" dirty="0" smtClean="0"/>
              <a:t>ULOGA MIKROORGANIZAMA U ZEMLJIŠTU SE OGLEDA U SLEDEĆEM</a:t>
            </a:r>
            <a:r>
              <a:rPr lang="sr-Latn-ME" dirty="0" smtClean="0"/>
              <a:t>:</a:t>
            </a:r>
          </a:p>
          <a:p>
            <a:r>
              <a:rPr lang="sr-Latn-ME" dirty="0" smtClean="0"/>
              <a:t>-UČESTVUJU U PROCESU STVARANJA ZEMLJIŠTA( PROCES PEDOGENEZE)</a:t>
            </a:r>
          </a:p>
          <a:p>
            <a:r>
              <a:rPr lang="sr-Latn-ME" dirty="0" smtClean="0"/>
              <a:t>-ODRŽAVAJU STRUKTURU ZEMLJIŠTA</a:t>
            </a:r>
          </a:p>
          <a:p>
            <a:r>
              <a:rPr lang="sr-Latn-ME" dirty="0" smtClean="0"/>
              <a:t>-UČESTVUJU U TRANSFORMACIJAMA SVIH ORGANSKIH I NEORGANSKIH JEDINJENJA U ZEMLJIŠTU I OBEZBJEĐUJU BILJKE SA ASIMILATIVIMA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dirty="0" smtClean="0"/>
              <a:t>-UČESTVUJU U ZAŠTITI I OČUVANJU ŽIVOTNE SREDINE, (RAZLAŽU ZAGAĐIVAČE ZEMLJIŠTA)PORED KORISNIH U ZEMLJIŠTU SE NALAZE I ONI KOJI IZAZIVAJU OBOLJENJA LJUDI, ŽIVOTINJA I BILJAKA.</a:t>
            </a:r>
          </a:p>
          <a:p>
            <a:endParaRPr lang="sr-Latn-ME" dirty="0"/>
          </a:p>
          <a:p>
            <a:r>
              <a:rPr lang="sr-Latn-ME" u="sng" dirty="0" smtClean="0"/>
              <a:t>TIP ZEMLJIŠTA IMA NAJVEĆI UTICAJ NA BROJNOST I AKTIVNOST MIKROORGANIZAMA</a:t>
            </a:r>
          </a:p>
          <a:p>
            <a:endParaRPr lang="sr-Latn-ME" u="sng" dirty="0" smtClean="0"/>
          </a:p>
          <a:p>
            <a:r>
              <a:rPr lang="sr-Latn-ME" u="sng" dirty="0" smtClean="0"/>
              <a:t>ČOVJEK MOŽE NEGATIVNO UTICATI NA MIKROBIOLOŠKE PROCESE U ZEMLJIŠTU-I TO:NEKONTROLISANOM UPOTREBOM PESTICIDA I MINERALNIH ĐUBRIVA, TEŠKOM MEHANIZACIJOM I SL. </a:t>
            </a:r>
          </a:p>
        </p:txBody>
      </p:sp>
    </p:spTree>
    <p:extLst>
      <p:ext uri="{BB962C8B-B14F-4D97-AF65-F5344CB8AC3E}">
        <p14:creationId xmlns:p14="http://schemas.microsoft.com/office/powerpoint/2010/main" val="249380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MIKROORGANIZMI U VODENIM SREDINAMA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dirty="0" smtClean="0"/>
              <a:t>MIKROORGANIZMI SE MOGU NAĆI U TEKUĆIM, OTPADNIM I STAJAĆIM VODAMA.</a:t>
            </a:r>
          </a:p>
          <a:p>
            <a:r>
              <a:rPr lang="sr-Latn-ME" u="sng" dirty="0" smtClean="0"/>
              <a:t>MIKROORGANIZMI U TEKUĆIM VODAMA</a:t>
            </a:r>
            <a:r>
              <a:rPr lang="sr-Latn-ME" dirty="0" smtClean="0"/>
              <a:t> UČESTVUJU U KRUŽENJU MATERIJE I ENERGIJE U RIJEKAMA, A KROZ TO I U STVARANJU USLOVA ŽIVOTA ZA CJELOKUPNI ŽIVI SVIJET U VODI.</a:t>
            </a:r>
          </a:p>
          <a:p>
            <a:r>
              <a:rPr lang="sr-Latn-ME" dirty="0" smtClean="0"/>
              <a:t>U TEKUĆE VODE ONI DOSPIJEVAJU IZ ZEMLJIŠTA, VAZDUHA, OTPADNIH VODA I OSTATAKA BILJAKA I ŽIVOTINJA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dirty="0" smtClean="0"/>
              <a:t>BROJ MIKROORGANIZAMA U RIJEKAMA OPADA NIZVODNO OD IZVORA KA UŠĆU ILI OD MJESTA ULASKA OTPADNIH VODA U RIJEKU PA DO MJESTA RAZLAGANJA ORGANSKIH MATERIJA , KOJE MOGU SADRŽATI TOKSIČNE MATERIJE I PATOGENE MIKROORGANIZME.</a:t>
            </a:r>
          </a:p>
          <a:p>
            <a:r>
              <a:rPr lang="sr-Latn-ME" dirty="0" smtClean="0"/>
              <a:t>ULASKOM U RIJEKU OTPADNE VODE SE RAZBLAŽUJU , GRUBI SASTOJCI SE TALOŽE, A MIKROORGANIZMI VRŠE MINERALIZACIJU ORGANSKE MATERIJE. OVA POJAVE SE ZOVE </a:t>
            </a:r>
            <a:r>
              <a:rPr lang="sr-Latn-ME" u="sng" dirty="0" smtClean="0"/>
              <a:t>AUTOPURIFIKACIJA-AUTOPREČIŠĆAVANJE(TO JE SAMOČIŠĆENJE ILI BIOLOŠKO ČIŠĆENJE TEKUĆIH VODA )</a:t>
            </a:r>
            <a:endParaRPr lang="en-US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314" y="326468"/>
            <a:ext cx="2619375" cy="1743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065" y="-42864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393840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MIKROORGANIZMI U OTPADNIM VODAMA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TO SU SAPROFITI ILI PATOGENI MIKROORGANIZMI KANALIZACIONIH ILI INDUSTRIJSKIH OTPADNIH VODA.</a:t>
            </a:r>
          </a:p>
          <a:p>
            <a:r>
              <a:rPr lang="sr-Latn-ME" dirty="0" smtClean="0"/>
              <a:t>BIOLOŠKO SAMOPREČIŠĆAVANJE  KANALIZACIONIH VODA JE ZBOG VELIKE KOLIČINE ORGANSKE MATERIJE, VRLO SPORO PA SE PREČIŠĆAVANJE MORA VRŠITI VJEŠTAČKIM PUTEM.</a:t>
            </a:r>
          </a:p>
          <a:p>
            <a:r>
              <a:rPr lang="sr-Latn-ME" dirty="0" smtClean="0"/>
              <a:t>KANALIZACIONE VODE PREDSTAVLJAJU VELIKI IZVOR ZARAZE ZA LJUDE I ŽIVOTINJE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75472" y="1150880"/>
            <a:ext cx="2638425" cy="2950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833" y="4100975"/>
            <a:ext cx="7239329" cy="269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MIKROORGANIZMI U STAJAĆIM VODAMA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u="sng" dirty="0" smtClean="0"/>
              <a:t>MIKROORGANIZMI SLATKIH VODA</a:t>
            </a:r>
          </a:p>
          <a:p>
            <a:pPr marL="0" indent="0">
              <a:buNone/>
            </a:pPr>
            <a:r>
              <a:rPr lang="sr-Latn-ME" u="sng" dirty="0" smtClean="0"/>
              <a:t>*BROJNOST MIKROORGANIZAMA U JEZERIMA </a:t>
            </a:r>
            <a:r>
              <a:rPr lang="sr-Latn-ME" dirty="0" smtClean="0"/>
              <a:t>ZAVISI OD :</a:t>
            </a:r>
          </a:p>
          <a:p>
            <a:pPr marL="0" indent="0">
              <a:buNone/>
            </a:pPr>
            <a:r>
              <a:rPr lang="sr-Latn-ME" dirty="0"/>
              <a:t>-</a:t>
            </a:r>
            <a:r>
              <a:rPr lang="sr-Latn-ME" dirty="0" smtClean="0"/>
              <a:t>SADRŽAJA ORGANSKIH MATERIJA (VIŠE ORGANSKIH MATERIJA –VIŠE MIKROORGANIZAMA</a:t>
            </a:r>
          </a:p>
          <a:p>
            <a:pPr marL="0" indent="0">
              <a:buNone/>
            </a:pPr>
            <a:r>
              <a:rPr lang="sr-Latn-ME" dirty="0" smtClean="0"/>
              <a:t>-UTICAJA SUNČEVE SVJETLOSTI(MANJI NEGATIVNI UTICAJ UV SVJETLOSTI NA NJIH –BROJ MIKROORGANIZAMA U MUTNIM JEZERIMA JE VEĆI)</a:t>
            </a:r>
          </a:p>
          <a:p>
            <a:pPr marL="0" indent="0">
              <a:buNone/>
            </a:pPr>
            <a:r>
              <a:rPr lang="sr-Latn-ME" dirty="0" smtClean="0"/>
              <a:t>-UTICAJA TEMPERATURE(SA PORASTOM TEMPERATURE RASTE BROJ MIKROORGANIZAMA KOJI VOLE TOPLOTU A OPADA ONIH KOJI VOLE NIŽU TEMPERATURU)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dirty="0" smtClean="0"/>
              <a:t>-SADRŽAJA KISELINA, BAZA , CO2...(SA PORASTOM KONCENTACIJE KISELINA , BAZA, CO2, SMANJUJE SE BROJ MIKROORG</a:t>
            </a:r>
            <a:r>
              <a:rPr lang="en-US" dirty="0" smtClean="0"/>
              <a:t>ANI</a:t>
            </a:r>
            <a:r>
              <a:rPr lang="sr-Latn-ME" dirty="0" smtClean="0"/>
              <a:t>ZAMA)</a:t>
            </a:r>
          </a:p>
          <a:p>
            <a:r>
              <a:rPr lang="sr-Latn-ME" dirty="0" smtClean="0"/>
              <a:t>-MEĐUSOBNOG ODNOSA MIKROORGANIZAMA(AKO U VODI IMA PROTOZOA KOJE SE HRANE ALGAMA I BAKTERIJAMA , SMANJIĆE SE NJIHOV BROJ)</a:t>
            </a:r>
          </a:p>
          <a:p>
            <a:r>
              <a:rPr lang="sr-Latn-ME" u="sng" dirty="0" smtClean="0"/>
              <a:t>PODZEMNE VODE-</a:t>
            </a:r>
            <a:r>
              <a:rPr lang="sr-Latn-ME" dirty="0" smtClean="0"/>
              <a:t>IMAJU MALO MIKROORGANIZAMA JER NA VELIKIM DUBINAMA NEMA SLOBODNOG 02, TEMPERATURE SU NISKE, NEMA ORGANSKIH MATERIJA( AKO SE U PODZEMNIM VODAMA NAĐE EŠERIHIJA KOLI ILI PROTEUS , TO JE ZNAK DA SE U BLIZINI NALAZE SEPTIČKE JAME ILI NEKI DRUGI IZVORI ZAGAĐENJA)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841" y="0"/>
            <a:ext cx="2609850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740" y="1930400"/>
            <a:ext cx="2162175" cy="2114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841" y="4441161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6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MIKROORGANIZMI SLANIH VODA</a:t>
            </a:r>
          </a:p>
          <a:p>
            <a:r>
              <a:rPr lang="sr-Latn-ME" dirty="0" smtClean="0"/>
              <a:t>VEĆINA MIKROORGANIZAMA U MORIMA SU SAPROFITI, MADA IMA I PATOGENIH KOJI IZAZIVAJU OBOLJENJA RIBA I ŠKOLJKI.</a:t>
            </a:r>
          </a:p>
          <a:p>
            <a:r>
              <a:rPr lang="sr-Latn-ME" dirty="0" smtClean="0"/>
              <a:t>ALGE NPR. PROIZVODE TOKSINE KOJI DIREKTNO IZAZIVAJU OBOLJENJA I UGINUĆA MORSKIH ŽIVOTINJA, A INDIREKTNO AKO SE LJUDI HRANE ZARAŽENOM RIBOM, OBOLIJEVAJU I LJUDI.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0402" y="1736314"/>
            <a:ext cx="2438400" cy="1876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577" y="4026940"/>
            <a:ext cx="2686050" cy="1704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0949" y="267452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8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MIKROORGANIZMI </a:t>
            </a:r>
            <a:r>
              <a:rPr lang="sr-Latn-ME" smtClean="0"/>
              <a:t>U BIOSFERI</a:t>
            </a:r>
            <a:br>
              <a:rPr lang="sr-Latn-ME" smtClean="0"/>
            </a:br>
            <a:r>
              <a:rPr lang="sr-Latn-ME" smtClean="0"/>
              <a:t>ULOGA MIKROORGANIZAMA U ŽIVOTU BILJAKA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dirty="0" smtClean="0"/>
              <a:t>Uloga mikroorganizama u životu biljaka je vrlo značajna.</a:t>
            </a:r>
          </a:p>
          <a:p>
            <a:r>
              <a:rPr lang="sr-Latn-ME" dirty="0" smtClean="0"/>
              <a:t>U zavisnosti od toga koji dio biljke mikrrorganizmi naseljavaju dijelimo ih na :</a:t>
            </a:r>
          </a:p>
          <a:p>
            <a:r>
              <a:rPr lang="sr-Latn-ME" dirty="0" smtClean="0"/>
              <a:t>1.Mikroorganizme nadzemnih djelova biljke</a:t>
            </a:r>
          </a:p>
          <a:p>
            <a:r>
              <a:rPr lang="sr-Latn-ME" dirty="0" smtClean="0"/>
              <a:t>2.Mikroorganizme sjemena</a:t>
            </a:r>
          </a:p>
          <a:p>
            <a:r>
              <a:rPr lang="sr-Latn-ME" dirty="0" smtClean="0"/>
              <a:t>3.Mikroorganizme korijena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6029479" cy="3880773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 err="1" smtClean="0"/>
              <a:t>Mikroorganizm</a:t>
            </a:r>
            <a:r>
              <a:rPr lang="sr-Latn-ME" u="sng" dirty="0" smtClean="0"/>
              <a:t>i</a:t>
            </a:r>
            <a:r>
              <a:rPr lang="en-US" u="sng" dirty="0" smtClean="0"/>
              <a:t> </a:t>
            </a:r>
            <a:r>
              <a:rPr lang="en-US" u="sng" dirty="0" err="1"/>
              <a:t>nadzemnih</a:t>
            </a:r>
            <a:r>
              <a:rPr lang="en-US" u="sng" dirty="0"/>
              <a:t> </a:t>
            </a:r>
            <a:r>
              <a:rPr lang="en-US" u="sng" dirty="0" err="1"/>
              <a:t>djelova</a:t>
            </a:r>
            <a:r>
              <a:rPr lang="en-US" u="sng" dirty="0"/>
              <a:t> </a:t>
            </a:r>
            <a:r>
              <a:rPr lang="en-US" u="sng" dirty="0" err="1"/>
              <a:t>biljke</a:t>
            </a:r>
            <a:endParaRPr lang="en-US" u="sng" dirty="0"/>
          </a:p>
          <a:p>
            <a:r>
              <a:rPr lang="sr-Latn-ME" dirty="0" smtClean="0"/>
              <a:t>Na nadzemne djelove biljke mikroorganizmi mogu dospijeti slučajno, putem vjetra-slučajna mikroflora, a mogu biti i stalni-stalna mikroflora.</a:t>
            </a:r>
          </a:p>
          <a:p>
            <a:r>
              <a:rPr lang="sr-Latn-ME" dirty="0" smtClean="0"/>
              <a:t>Uloga stalne mikroflore na nadzemnim djelovima biljke je pozitivna: luče antibiotičke materije i štite biljku od fitopatogenih mikroorganizama; fermentskom aktivnošću  omogućavaju alkoholna vrenja u proizvodnji vina i rakije, kiseljenje kupusa, krastavaca,fermentaciju voća...</a:t>
            </a:r>
          </a:p>
          <a:p>
            <a:r>
              <a:rPr lang="sr-Latn-ME" dirty="0" smtClean="0"/>
              <a:t>Uloga slučajne mikroflore-ako su u pitanju saprofitni ili fitopatogeni a biljka za njih nije hraniteljka –biljke će ostati neozlijeđene. Fitopatogeni ako vladaju jako povoljni uslovi mogu izazvati i oboljenja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86873" y="10079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31942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u="sng" dirty="0" smtClean="0"/>
              <a:t>Mikroorganizmi korijena</a:t>
            </a:r>
            <a:r>
              <a:rPr lang="sr-Latn-ME" dirty="0" smtClean="0"/>
              <a:t>-mikroorganizmi koji žive u zoni korijena imaju korisnu i štetnu ulogu. </a:t>
            </a:r>
          </a:p>
          <a:p>
            <a:r>
              <a:rPr lang="sr-Latn-ME" u="sng" dirty="0" smtClean="0"/>
              <a:t>Korisna uloga je </a:t>
            </a:r>
            <a:r>
              <a:rPr lang="sr-Latn-ME" dirty="0" smtClean="0"/>
              <a:t>:</a:t>
            </a:r>
          </a:p>
          <a:p>
            <a:r>
              <a:rPr lang="sr-Latn-ME" dirty="0" smtClean="0"/>
              <a:t>-vrše mineralizaciju organskih azotnih jedinjenja,</a:t>
            </a:r>
          </a:p>
          <a:p>
            <a:r>
              <a:rPr lang="sr-Latn-ME" dirty="0" smtClean="0"/>
              <a:t>-vrše azotofiksaciju ,</a:t>
            </a:r>
          </a:p>
          <a:p>
            <a:r>
              <a:rPr lang="sr-Latn-ME" dirty="0" smtClean="0"/>
              <a:t>-fermentacijama oslobađaju veću količinu CO2,</a:t>
            </a:r>
          </a:p>
          <a:p>
            <a:r>
              <a:rPr lang="sr-Latn-ME" dirty="0" smtClean="0"/>
              <a:t>-proizvode materije rasta, </a:t>
            </a:r>
          </a:p>
          <a:p>
            <a:r>
              <a:rPr lang="sr-Latn-ME" dirty="0" smtClean="0"/>
              <a:t>-proizvode antibiotike,</a:t>
            </a:r>
          </a:p>
          <a:p>
            <a:r>
              <a:rPr lang="sr-Latn-ME" dirty="0" smtClean="0"/>
              <a:t>-formiraju i održavaju strukturu zemljišta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u="sng" dirty="0" smtClean="0"/>
              <a:t>Štetna uloga :</a:t>
            </a:r>
          </a:p>
          <a:p>
            <a:r>
              <a:rPr lang="sr-Latn-ME" dirty="0" smtClean="0"/>
              <a:t>Uzrokuju oboljenja korijena</a:t>
            </a:r>
          </a:p>
          <a:p>
            <a:endParaRPr lang="sr-Latn-ME" dirty="0"/>
          </a:p>
          <a:p>
            <a:r>
              <a:rPr lang="sr-Latn-ME" u="sng" dirty="0" smtClean="0"/>
              <a:t>Mikroorganizmi sjemena</a:t>
            </a:r>
          </a:p>
          <a:p>
            <a:r>
              <a:rPr lang="sr-Latn-ME" dirty="0" smtClean="0"/>
              <a:t>Na sjeme dospijevaju iz zemlje poslije sjetve, tokom sazrevanja, tokom čuvanja sjemena.</a:t>
            </a:r>
          </a:p>
          <a:p>
            <a:r>
              <a:rPr lang="sr-Latn-ME" dirty="0" smtClean="0"/>
              <a:t>-značajni su za preradu poljoprivrednih proizvoda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35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ULOGA MIKROORGANIZAMA U ŽIVOTU ŽIVOTINJSKOG SVIJETA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dirty="0" smtClean="0"/>
              <a:t>MIKROORGANIZMI MOGU IMATI KORISNU I ŠTETNU ULOGU U ŽIVOTU ŽIVOTINJA I LJUDI.</a:t>
            </a:r>
          </a:p>
          <a:p>
            <a:r>
              <a:rPr lang="sr-Latn-ME" u="sng" dirty="0" smtClean="0"/>
              <a:t>KORISNA ULOGA</a:t>
            </a:r>
            <a:r>
              <a:rPr lang="sr-Latn-ME" dirty="0" smtClean="0"/>
              <a:t>:</a:t>
            </a:r>
          </a:p>
          <a:p>
            <a:r>
              <a:rPr lang="sr-Latn-ME" dirty="0" smtClean="0"/>
              <a:t>SAPROFITI KOJI SE NORMALNO NALAZE NA KOŽI I SLUZOKOŽI ŽIVOTINJA I LJUDI, ŠTITE IH OD PRODORA ŠTETNIH MIKROORGANIZAMA.</a:t>
            </a:r>
          </a:p>
          <a:p>
            <a:r>
              <a:rPr lang="sr-Latn-ME" dirty="0" smtClean="0"/>
              <a:t>-ONI KOJI SE NALAZE U BURAGU PREŽIVARA I CRIJEVIMA LJUDI I ŽIVOTINJA POMAŽU VARENJE HRANE I SPREČAVAJU PRODOR ŠTETNIH MIKROORGANIZAMA.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u="sng" dirty="0" smtClean="0"/>
              <a:t>ŠTETNA ULOG</a:t>
            </a:r>
            <a:r>
              <a:rPr lang="sr-Latn-ME" dirty="0" smtClean="0"/>
              <a:t>A:</a:t>
            </a:r>
          </a:p>
          <a:p>
            <a:r>
              <a:rPr lang="sr-Latn-ME" dirty="0" smtClean="0"/>
              <a:t>MIKROORGANIZMI MOGU BITI PATOGENI I IZAZVATI RAZLIČITE BOLESTI LJUDI I ŽIVOTINJA. </a:t>
            </a:r>
            <a:r>
              <a:rPr lang="sr-Latn-ME" smtClean="0"/>
              <a:t>ONI U ORGANIZAM DOSPIJEVAJU HRANOM, VODOM, VAZDUHOM, KONTAKTOM, UBODOM KRPELJA I SL.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44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PITANJA ZA UTVRDJIVANJE ZNANJA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1.OBJASNI ULOGU MIKROORGANI</a:t>
            </a:r>
            <a:r>
              <a:rPr lang="sr-Latn-ME" dirty="0" smtClean="0"/>
              <a:t>Z</a:t>
            </a:r>
            <a:r>
              <a:rPr lang="en-US" dirty="0" smtClean="0"/>
              <a:t>A</a:t>
            </a:r>
            <a:r>
              <a:rPr lang="sr-Latn-ME" dirty="0" smtClean="0"/>
              <a:t>MA U PRIRODI.</a:t>
            </a:r>
          </a:p>
          <a:p>
            <a:r>
              <a:rPr lang="sr-Latn-ME" dirty="0" smtClean="0"/>
              <a:t>2.OBJASNI PROCES MINERALIZACIJE MATERIJE.</a:t>
            </a:r>
          </a:p>
          <a:p>
            <a:r>
              <a:rPr lang="sr-Latn-ME" dirty="0" smtClean="0"/>
              <a:t>3.OBJASNI KRUŽENJE UGLJENIKA U PRIRODI.</a:t>
            </a:r>
          </a:p>
          <a:p>
            <a:r>
              <a:rPr lang="sr-Latn-ME" dirty="0" smtClean="0"/>
              <a:t>4. OBJASNI ULOGU MIKROORGANIZAMA U ATMOSFERI.</a:t>
            </a:r>
          </a:p>
          <a:p>
            <a:r>
              <a:rPr lang="sr-Latn-ME" dirty="0" smtClean="0"/>
              <a:t>5. </a:t>
            </a:r>
            <a:r>
              <a:rPr lang="sr-Latn-ME" dirty="0"/>
              <a:t>OBJASNI ULOGU MIKROORGANIZAMA U </a:t>
            </a:r>
            <a:r>
              <a:rPr lang="sr-Latn-ME" dirty="0" smtClean="0"/>
              <a:t>ZEMLJIŠTU.</a:t>
            </a:r>
            <a:endParaRPr lang="sr-Latn-ME" dirty="0"/>
          </a:p>
          <a:p>
            <a:r>
              <a:rPr lang="sr-Latn-ME" dirty="0" smtClean="0"/>
              <a:t>6.</a:t>
            </a:r>
            <a:r>
              <a:rPr lang="sr-Latn-ME" dirty="0"/>
              <a:t> OBJASNI ULOGU MIKROORGANIZAMA U </a:t>
            </a:r>
            <a:r>
              <a:rPr lang="sr-Latn-ME" dirty="0" smtClean="0"/>
              <a:t>TEKUĆIM VODAMA</a:t>
            </a:r>
            <a:endParaRPr lang="sr-Latn-ME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dirty="0" smtClean="0"/>
              <a:t>7.</a:t>
            </a:r>
            <a:r>
              <a:rPr lang="sr-Latn-ME" dirty="0"/>
              <a:t> OBJASNI ULOGU MIKROORGANIZAMA </a:t>
            </a:r>
            <a:r>
              <a:rPr lang="sr-Latn-ME" dirty="0" smtClean="0"/>
              <a:t>U OTPADNIM  VODAMA</a:t>
            </a:r>
          </a:p>
          <a:p>
            <a:r>
              <a:rPr lang="sr-Latn-ME" dirty="0" smtClean="0"/>
              <a:t>8.OBJASNI ULOGU MIKROORGANIZAMA U ŽIVOTU BILJAKA.</a:t>
            </a:r>
          </a:p>
          <a:p>
            <a:r>
              <a:rPr lang="sr-Latn-ME" smtClean="0"/>
              <a:t>9.KOJA JE KORISNA ULOGA MIKROORGANIZAMA U ŽIVOTU ŽIVOTINJA I LJUDI?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272" y="4205856"/>
            <a:ext cx="70739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6324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</TotalTime>
  <Words>1205</Words>
  <Application>Microsoft Office PowerPoint</Application>
  <PresentationFormat>Widescreen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Uloga mikroorganizama u kruženju materije u prirodi</vt:lpstr>
      <vt:lpstr>OSNOVNA ULOGA MIKROORGANIZAMA U PRIRODI</vt:lpstr>
      <vt:lpstr>KRUŽENJE MATERIJE I ENERGIJE</vt:lpstr>
      <vt:lpstr>PowerPoint Presentation</vt:lpstr>
      <vt:lpstr>PowerPoint Presentation</vt:lpstr>
      <vt:lpstr>U KOJIM SREDINAMA MIKROORGANIZMI U PRIRODI BITIŠU I OBAVLJAJU VAŽNE FUNKCIJE ZA OPSTANAK ŽIVIH BIĆA NA NAŠOJ PLANETI?</vt:lpstr>
      <vt:lpstr>MIKROORGANIZMI  U ATMOSFERI</vt:lpstr>
      <vt:lpstr>PowerPoint Presentation</vt:lpstr>
      <vt:lpstr>MIKROORGANIZMI U ZEMLJIŠTU</vt:lpstr>
      <vt:lpstr>MIKROORGANIZMI U VODENIM SREDINAMA</vt:lpstr>
      <vt:lpstr>MIKROORGANIZMI U OTPADNIM VODAMA</vt:lpstr>
      <vt:lpstr>MIKROORGANIZMI U STAJAĆIM VODAMA</vt:lpstr>
      <vt:lpstr>PowerPoint Presentation</vt:lpstr>
      <vt:lpstr>MIKROORGANIZMI U BIOSFERI ULOGA MIKROORGANIZAMA U ŽIVOTU BILJAKA</vt:lpstr>
      <vt:lpstr>PowerPoint Presentation</vt:lpstr>
      <vt:lpstr>ULOGA MIKROORGANIZAMA U ŽIVOTU ŽIVOTINJSKOG SVIJETA</vt:lpstr>
      <vt:lpstr>PITANJA ZA UTVRDJIVANJE ZNANJA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mikroorganizama u kruženju materije u prirodi</dc:title>
  <dc:creator>Korisnik</dc:creator>
  <cp:lastModifiedBy>Korisnik</cp:lastModifiedBy>
  <cp:revision>48</cp:revision>
  <dcterms:created xsi:type="dcterms:W3CDTF">2020-03-02T08:46:02Z</dcterms:created>
  <dcterms:modified xsi:type="dcterms:W3CDTF">2020-03-16T14:26:29Z</dcterms:modified>
</cp:coreProperties>
</file>