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3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921D1B7-E5DE-44F4-9207-CE65FB6E57D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EFD197A0-829E-4043-96E5-5B0131EB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6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D1B7-E5DE-44F4-9207-CE65FB6E57D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197A0-829E-4043-96E5-5B0131EB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646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D1B7-E5DE-44F4-9207-CE65FB6E57D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197A0-829E-4043-96E5-5B0131EB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04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D1B7-E5DE-44F4-9207-CE65FB6E57D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197A0-829E-4043-96E5-5B0131EB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060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D1B7-E5DE-44F4-9207-CE65FB6E57D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197A0-829E-4043-96E5-5B0131EB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611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D1B7-E5DE-44F4-9207-CE65FB6E57D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197A0-829E-4043-96E5-5B0131EB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516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D1B7-E5DE-44F4-9207-CE65FB6E57D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197A0-829E-4043-96E5-5B0131EB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281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D1B7-E5DE-44F4-9207-CE65FB6E57D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197A0-829E-4043-96E5-5B0131EB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16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D1B7-E5DE-44F4-9207-CE65FB6E57D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197A0-829E-4043-96E5-5B0131EB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202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D1B7-E5DE-44F4-9207-CE65FB6E57D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197A0-829E-4043-96E5-5B0131EB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831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D1B7-E5DE-44F4-9207-CE65FB6E57D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197A0-829E-4043-96E5-5B0131EB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211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D1B7-E5DE-44F4-9207-CE65FB6E57D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197A0-829E-4043-96E5-5B0131EB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4830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D1B7-E5DE-44F4-9207-CE65FB6E57D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197A0-829E-4043-96E5-5B0131EB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12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D1B7-E5DE-44F4-9207-CE65FB6E57D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197A0-829E-4043-96E5-5B0131EB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3287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D1B7-E5DE-44F4-9207-CE65FB6E57D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197A0-829E-4043-96E5-5B0131EB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4038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1921D1B7-E5DE-44F4-9207-CE65FB6E57D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197A0-829E-4043-96E5-5B0131EB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9997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1921D1B7-E5DE-44F4-9207-CE65FB6E57D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197A0-829E-4043-96E5-5B0131EB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694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1921D1B7-E5DE-44F4-9207-CE65FB6E57D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FD197A0-829E-4043-96E5-5B0131EB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37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ULOGA MIKROORGANIZAMA U SANACIJI I OČUVANJU ŽIVOTNE SREDINE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711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MIKRO</a:t>
            </a:r>
            <a:r>
              <a:rPr lang="sr-Latn-ME" smtClean="0"/>
              <a:t>ORGANIZMI U PREČIŠĆAVANJU OTPADNIH VODA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r-Latn-ME" dirty="0" smtClean="0"/>
              <a:t>-BIOLOŠKI PROCESI PREČIŠĆAVANJA OTPADNIH VODA SE TEMELJE NA OSNOVNIM BIOLOŠKIM ZAKONITOSTIMA I PROCESIMA KOJI SE JAVLJAJU U PRIRODI I U ČIJOJ OSNOVI LEŽI KRUŽENJE MATERIJE I PROTOK ENERGIJE U EKOSISTEMU.</a:t>
            </a:r>
          </a:p>
          <a:p>
            <a:pPr marL="0" indent="0">
              <a:buNone/>
            </a:pPr>
            <a:r>
              <a:rPr lang="sr-Latn-ME" dirty="0" smtClean="0"/>
              <a:t>-</a:t>
            </a:r>
            <a:r>
              <a:rPr lang="sr-Latn-ME" u="sng" dirty="0" smtClean="0"/>
              <a:t>NEZAVISNO OD UTICAJA ČOVJEKA , KAO REZULTAT ISTOVREMENOG DJELOVANJA FIZIČKIH, HEMIJSKIH I BIOLOŠKIH PROCESA, U VODAMA DOLAZI DO SMANJENJA KONCENTRACIJE ZAGAĐUJUĆIH MATERIJA, ILI DO POTPUNOG IŠČEZAVANJA NEKIH OD NJIH.</a:t>
            </a:r>
          </a:p>
          <a:p>
            <a:pPr marL="0" indent="0">
              <a:buNone/>
            </a:pPr>
            <a:r>
              <a:rPr lang="sr-Latn-ME" u="sng" dirty="0" smtClean="0"/>
              <a:t>-OVI PROCESI PREDSTAVLJAJU PRIRODNE PROCESE SAMOPREČIŠĆAVANJA.</a:t>
            </a:r>
          </a:p>
          <a:p>
            <a:pPr marL="0" indent="0">
              <a:buNone/>
            </a:pPr>
            <a:endParaRPr lang="en-US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Latn-ME" u="sng" dirty="0" smtClean="0"/>
              <a:t>BIOLOŠKI PROCESI PREČIŠĆAVANJA OTPADNIH VODA SE ZASNIVAJU NA NEKIM OSNOVNIM PRINCIPIMA KOJI ČINE  I OSNOVNU RAZLIKU OD PROCESA U INDUSTRIJSKOJ MIKROBIOLOGIJI A TO SU;</a:t>
            </a:r>
          </a:p>
          <a:p>
            <a:pPr marL="0" indent="0">
              <a:buNone/>
            </a:pPr>
            <a:r>
              <a:rPr lang="sr-Latn-ME" dirty="0" smtClean="0"/>
              <a:t>1.U PROCESIMA PREČIŠĆAVANJA UČESTVUJU RAZLIČITI MIKROORGANIZMI  IZ DATE PRIRODNE SREDINE ČIJI SE RAST I RAZVOJ NE ODIGRAVAJU U OPTIMALNIM USLOVIMA KAO ŠTO JE TO SLUČAJ SA INDUSTRIJSKIM PROCESIMA</a:t>
            </a:r>
          </a:p>
          <a:p>
            <a:pPr marL="0" indent="0">
              <a:buNone/>
            </a:pPr>
            <a:r>
              <a:rPr lang="sr-Latn-ME" dirty="0" smtClean="0"/>
              <a:t>2.SUPSTRAT PREDSTAVLJAJU OTPADNE VODE KOJE PO HEMIJSKOM SASTAVU I OSTALIM KARAKTERISTIKAMA MOGU BITI RAZLIČITE-OD GRADSKIH DO SPECIFIČNIH INDUSTRIJSKIH  OTPADNIH VODA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062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ME" dirty="0" smtClean="0"/>
              <a:t>3.KONCENTRACIJE SUPSTRATA  SU NISKE  U ODNOSU NA OPTIMALNE VRIJEDNOSTI ZA GAJENJE MIKROORGANIZAMA</a:t>
            </a:r>
          </a:p>
          <a:p>
            <a:pPr marL="0" indent="0">
              <a:buNone/>
            </a:pPr>
            <a:r>
              <a:rPr lang="sr-Latn-ME" dirty="0" smtClean="0"/>
              <a:t>4.PROCES JE USMJEREN NA RAZGRADNJI  ORGANSKIH MATERIJA</a:t>
            </a:r>
          </a:p>
          <a:p>
            <a:pPr marL="0" indent="0">
              <a:buNone/>
            </a:pPr>
            <a:r>
              <a:rPr lang="sr-Latn-ME" dirty="0" smtClean="0"/>
              <a:t>5.FLOKULACIJA (STVARANJE PAHULJIČASTIH TVOREVINA) I TALOŽENJE MIKROORGANIZAMA JEDAN JE OD VAŽNIH USLOVA ZA PREČIŠĆAVANJE OTPADNIH VODA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968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AEROBNI POSTUPCI PRE</a:t>
            </a:r>
            <a:r>
              <a:rPr lang="sr-Latn-ME" dirty="0"/>
              <a:t>ČIŠĆAVANJA OTPADNIH VODA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141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59229"/>
            <a:ext cx="10364853" cy="2041071"/>
          </a:xfrm>
        </p:spPr>
        <p:txBody>
          <a:bodyPr/>
          <a:lstStyle/>
          <a:p>
            <a:r>
              <a:rPr lang="sr-Latn-ME" sz="2000" dirty="0"/>
              <a:t>KAO I U PRIRODNIM PROCESIMA SAMOPREČIŠĆAVANJA, TAKO I U VJEŠTAČKIM USLOVIMA, POSTOJE AEROBNI I ANAEROBNI PROCESI PREČIŠĆAVANJA</a:t>
            </a:r>
            <a:r>
              <a:rPr lang="sr-Latn-ME" dirty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4711" y="2400300"/>
            <a:ext cx="4825158" cy="3416301"/>
          </a:xfrm>
        </p:spPr>
        <p:txBody>
          <a:bodyPr>
            <a:normAutofit fontScale="85000" lnSpcReduction="20000"/>
          </a:bodyPr>
          <a:lstStyle/>
          <a:p>
            <a:r>
              <a:rPr lang="sr-Latn-ME" u="sng" dirty="0"/>
              <a:t>AEROBNI BIOLOŠKI PROCESI PREČIŠĆAVANJA OTPADNIH VODA SU</a:t>
            </a:r>
            <a:r>
              <a:rPr lang="sr-Latn-ME" dirty="0"/>
              <a:t>:</a:t>
            </a:r>
          </a:p>
          <a:p>
            <a:r>
              <a:rPr lang="sr-Latn-ME" dirty="0"/>
              <a:t>-PROCESI AKTIVNIM MULJEM,</a:t>
            </a:r>
          </a:p>
          <a:p>
            <a:r>
              <a:rPr lang="sr-Latn-ME" dirty="0"/>
              <a:t>-PROCESI BIOLOŠKE FILTRACIJE,</a:t>
            </a:r>
          </a:p>
          <a:p>
            <a:r>
              <a:rPr lang="sr-Latn-ME" dirty="0"/>
              <a:t>-PROCESI U JEZERIMA ILI LAGUNAMA</a:t>
            </a:r>
          </a:p>
          <a:p>
            <a:r>
              <a:rPr lang="sr-Latn-ME" u="sng" dirty="0"/>
              <a:t>NAJČEŠĆI NAČIN PREČIŠĆAVANJA OTPADNIH VODA ZAGAĐENIH ORGANSKIM MATERIJAMA JE PROCES AKTIVNIM MULJEM.OVAJ NAČIN BIOLOŠKOG PREČIŠĆAVANJA ZASNIVA SE NA SPOSOBNOSTI MIKROORGANIZAMA DA U PROCESIMA NJIHOVE ŽIVOTNE DJELATNOSTI KORISTE RAZLIČITA ORGANSKA I NEORGANSKA JEDINJENJA KOJA SE NALAZE U OTPADNOJ VODI.</a:t>
            </a:r>
          </a:p>
          <a:p>
            <a:endParaRPr lang="en-US" u="sng" dirty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42582" y="2603500"/>
            <a:ext cx="4156674" cy="34163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096000" y="569663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PRINCIP PREČIŠĆAVANJA POMOĆU AKTIVNOG MULJA  SLIKA 1</a:t>
            </a:r>
          </a:p>
        </p:txBody>
      </p:sp>
    </p:spTree>
    <p:extLst>
      <p:ext uri="{BB962C8B-B14F-4D97-AF65-F5344CB8AC3E}">
        <p14:creationId xmlns:p14="http://schemas.microsoft.com/office/powerpoint/2010/main" val="973443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r-Latn-ME" u="sng" dirty="0"/>
              <a:t>AKTIVNI MULJ KAO ŽIVOTNA SREDINA JE VRLO SPECIFIČAN.NJEGOVA NAJVAŽNIJA KARAKTERISTIKA JE ISTOVREMENO PRISUSTVO VEĆE KOLIČINE ORGANSKIH MATERIJA I RASTVORENOG KISEONIKA .</a:t>
            </a:r>
          </a:p>
          <a:p>
            <a:r>
              <a:rPr lang="sr-Latn-ME" u="sng" dirty="0"/>
              <a:t>BOJA MULJA </a:t>
            </a:r>
            <a:r>
              <a:rPr lang="sr-Latn-ME" dirty="0"/>
              <a:t>MOŽE BITI SIVOMRKA, SMEĐA, TAMNOMRKA , CRNA ŠTO ZAVISI OD KARAKTERISTIKA OTPADNIH VODA , OD KOJIH SE MULJ FORMIRA.</a:t>
            </a:r>
          </a:p>
          <a:p>
            <a:r>
              <a:rPr lang="sr-Latn-ME" dirty="0"/>
              <a:t>CJELOKUPNI</a:t>
            </a:r>
            <a:r>
              <a:rPr lang="sr-Latn-ME" u="sng" dirty="0"/>
              <a:t> EFEKAT PREČIŠĆAVANJA OTPADNIH VODA ZAVISI </a:t>
            </a:r>
            <a:r>
              <a:rPr lang="sr-Latn-ME" dirty="0"/>
              <a:t>OD AKTIVNOSTI MIKROORGANIZAMA MULJA, KAO I NJIHOVOG IZDVAJANJA IZ MULJNE SMJEŠE</a:t>
            </a:r>
          </a:p>
          <a:p>
            <a:r>
              <a:rPr lang="sr-Latn-ME" u="sng" dirty="0"/>
              <a:t>PO SVOJOJ STRUKTURI AKTIVNI MULJ PREDSTAVLJA PAHULJIČASTU MASU </a:t>
            </a:r>
            <a:r>
              <a:rPr lang="sr-Latn-ME" dirty="0"/>
              <a:t>.</a:t>
            </a:r>
          </a:p>
          <a:p>
            <a:r>
              <a:rPr lang="sr-Latn-ME" u="sng" dirty="0"/>
              <a:t>ORGANIZMI AKTIVNOG MULJA SE NALAZE U ILI NA PAHULJICAMA </a:t>
            </a:r>
            <a:endParaRPr lang="en-US" u="sng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r-Latn-ME" dirty="0"/>
              <a:t>PO NEKIM AUTORIMA </a:t>
            </a:r>
            <a:r>
              <a:rPr lang="sr-Latn-ME" u="sng" dirty="0"/>
              <a:t>STVARANJE PAHULJICA  </a:t>
            </a:r>
            <a:r>
              <a:rPr lang="sr-Latn-ME" dirty="0"/>
              <a:t>JE SPECIFIČNA OSOBINA </a:t>
            </a:r>
            <a:r>
              <a:rPr lang="sr-Latn-ME" u="sng" dirty="0"/>
              <a:t>SAMO NEKIH BAKTERIJA</a:t>
            </a:r>
            <a:r>
              <a:rPr lang="sr-Latn-ME" dirty="0"/>
              <a:t>, A PO MIŠLJENJU DRUGIH, </a:t>
            </a:r>
            <a:r>
              <a:rPr lang="sr-Latn-ME" u="sng" dirty="0"/>
              <a:t>VEĆINA BAKTERIJA </a:t>
            </a:r>
            <a:r>
              <a:rPr lang="sr-Latn-ME" dirty="0"/>
              <a:t>IZ PROCESA PREČIŠĆAVANJA IMA TU SPOSOBNOST.</a:t>
            </a:r>
          </a:p>
          <a:p>
            <a:r>
              <a:rPr lang="sr-Latn-ME" u="sng" dirty="0"/>
              <a:t>SMATRA SE DA STVARANJE PAHULJA MULJA (FLOKULACIJA)    NASTAJE SLEPLJIVANJEM BAKTERIJSKIH ĆELIJA POMOĆU VANĆELIJSKIH POLISAHARIDA. I PROTOZOE MOGU DA ISPUŠTAJU SLUZ KOJA POVEĆAVA VISKOZITET SREDINE ŠTO DOPRINOSI STVARANJU PAHULJICA MULJA</a:t>
            </a:r>
            <a:endParaRPr lang="en-US" u="sng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521" y="4396975"/>
            <a:ext cx="5023539" cy="209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456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Latn-ME" dirty="0"/>
              <a:t>AKTIVNI MULJ SE MOŽE POSMATRATI KAO VJEŠTAČKI  ŽIVI EKOSISTEM,KOJI JE POD STALNIM UTICAJEM ABIOTIČKIH I BIOTIČKIH FAKTORA.</a:t>
            </a:r>
          </a:p>
          <a:p>
            <a:r>
              <a:rPr lang="sr-Latn-ME" u="sng" dirty="0"/>
              <a:t>MIKROORGANIZMI KOJI MOGU DA SE GRUPIŠU ILI DA FORMIRAJU FLOKULE ( PAHULJE), ILI DA SE KASNIJE PRIČVRSTE U ILI NA FLOKULE, IMAJU PREDNOST NAD SLOBODNO PLIVAJUĆIM OBLICIMA,JER SE MIKROORGANIZMI U FLOKULAMA ZADRŽAVAJU U SISTEMU AKTIVNOG MULJA, DOK SLOBODNO ŽIVJEĆE ĆELIJE BIVAJU ISPRANE IZ SISTEMA.</a:t>
            </a:r>
          </a:p>
          <a:p>
            <a:r>
              <a:rPr lang="sr-Latn-ME" dirty="0"/>
              <a:t>FLOKULACIJA IMA VELIK ZNAČAJ ZA ČIŠĆENJE VODE JER SE NA POVRŠINI MULJNIH PAHULJA VRŠI PROCES SORPCIJE RASTVORENIH ORGANSKUH JEDINJENJA</a:t>
            </a:r>
            <a:r>
              <a:rPr lang="sr-Latn-ME" u="sng" dirty="0"/>
              <a:t>.</a:t>
            </a:r>
            <a:endParaRPr lang="en-US" u="sng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Latn-ME" u="sng" dirty="0"/>
              <a:t>MIKROORGANIZMI AKTIVNOG MU</a:t>
            </a:r>
            <a:r>
              <a:rPr lang="sr-Latn-ME" dirty="0"/>
              <a:t>LJA</a:t>
            </a:r>
          </a:p>
          <a:p>
            <a:r>
              <a:rPr lang="sr-Latn-ME" dirty="0"/>
              <a:t>AKTIVNI MULJ PREDSTAVLJA SLOŽENU ZAJEDNICU MIKROORGANIZAMA RAZNIH GRUPA (BAKTERIJA, GLJIVA, PROTOZOA)  IZMEĐU KOJI VLADAJU SLOŽENI ODNOSI I VEZE.</a:t>
            </a:r>
          </a:p>
          <a:p>
            <a:r>
              <a:rPr lang="sr-Latn-ME" dirty="0"/>
              <a:t>MIKROORGANIZME AKTIVNOG MULJA MOŽEMO PODIJELITI NA 2 GLAVNE GRUPE:</a:t>
            </a:r>
          </a:p>
          <a:p>
            <a:r>
              <a:rPr lang="sr-Latn-ME" dirty="0"/>
              <a:t>1.RAZLAGAČI (BAKTERIJE, GLJIVE, CIJANOBAKTERIJE)KOJI SU ODGOVORNI ZA BIOHEMIJSKU RAZGRADNJU ZAGAĐUJUĆIH SUPSTANCI U OTPADNOJ VODI.</a:t>
            </a:r>
          </a:p>
          <a:p>
            <a:r>
              <a:rPr lang="sr-Latn-ME" dirty="0"/>
              <a:t>2.POTROŠAČI (PROTOZOE I MAKROSKOPSKI ORGANIZMI) KOJI KORISTE BAKETERIJE KAO HRANU.</a:t>
            </a:r>
          </a:p>
          <a:p>
            <a:r>
              <a:rPr lang="sr-Latn-ME" dirty="0"/>
              <a:t>OKO 95% MIKROBNE POPULACIJE SU RAZLAGAČI.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878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Latn-ME" dirty="0"/>
              <a:t>BROJNOST BAKTERIJA U NEKOJ SREDINI ZAVISI OD PRISUSTVA HRANLJIVIH SUPSTANCI  KOJE MOGU DA RAZGRAĐUJU.ŠTO JE SREDINA BOGATIJA HRANLJIVIM , NAROČITO ORGANSKIM MATERIJAMA, BROJ BAKTERIJA JE VEĆI, JER SU PROTEINI, UGLJENI HIDRATI I LIPIDI DOBRA HRANA ZA MIKROORGANIZME.</a:t>
            </a:r>
          </a:p>
          <a:p>
            <a:r>
              <a:rPr lang="sr-Latn-ME" dirty="0"/>
              <a:t>MNOGOBROJNIM MIKROBIOLOŠKIM ISPITIVANJEM  AKTIVNOG MULJA IZOLOVANO JE VIŠE OD 100 VRSTA BAKTERIJA , DOMINIRAJU PSEUDOMONAS , AHROMOBAKTER, FLAVOBAKTER RODOVI...</a:t>
            </a:r>
          </a:p>
          <a:p>
            <a:r>
              <a:rPr lang="sr-Latn-ME" dirty="0"/>
              <a:t>UKUPNA KOLIČINA BAKTERIJA U MULJU SE KREĆE OD 10 ⁸ DO 10¹² ĆELIJA NA 1gr  SUVE MATERIJE.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Latn-ME" u="sng" dirty="0"/>
              <a:t>OSNOVNI ZNAČAJ PROTOZOA  </a:t>
            </a:r>
            <a:r>
              <a:rPr lang="sr-Latn-ME" dirty="0"/>
              <a:t>U AEROBNOJ FAZI PREČIŠĆAVANJA LEŽI U ADSORPCIJI KOLOIDA, TJ U UBRZANJU SAMOPREČIŠĆAVAJUĆIH PROCESA. VEĆINA PROTOZOA UZIMA ČVRSTU HRANU , PRI ČEMU SU NAJBROJNIJE ONE VRSTE KOJE SE HRANE BAKTERIJAMA.U ZAGAĐENIM VODAMA , PORED OVIH PROTOZOA MOGU SE NAĆI I PROTOZOE KOJE KAO HRANU UZIMAJU KOLOIDNO RASTVORENE MATERIJE.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825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ANAEROBNI POSTUPCI </a:t>
            </a:r>
            <a:r>
              <a:rPr lang="sr-Latn-ME" dirty="0"/>
              <a:t>PREČIŠĆAVANJA OTPADNIH VODA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933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1189868"/>
          </a:xfrm>
        </p:spPr>
        <p:txBody>
          <a:bodyPr/>
          <a:lstStyle/>
          <a:p>
            <a:r>
              <a:rPr lang="sr-Latn-ME" sz="2000" dirty="0"/>
              <a:t>BAKTERIJE KAO PRIMARNI AKTIVNI UČESNICI U RAZGRADNJI, POSEBNO ZNAČAJNU ULOGU IMAJU U PROCESIMA RAZGRADNJE ORGANSKIH MATERIJA KOJE SE VRŠE U USLOVIMA BEZ KISEONIKA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r-Latn-ME" dirty="0"/>
              <a:t>ANAEROBNI POSTUPCI IMAJU NIZ PREDNOSTI , ALI I NEDOSTATAKA U ODNOSU NA AEROBNE.</a:t>
            </a:r>
          </a:p>
          <a:p>
            <a:r>
              <a:rPr lang="sr-Latn-ME" dirty="0"/>
              <a:t> OVI PROCESI SE KORISTE  U OBRADI FEKALNOG OTPADA LJUDI I ŽIVOTINJA, S OBZIROM NA PRISUSTVO VISOKOG ORGANSKOG ZAGAĐENJA.</a:t>
            </a:r>
          </a:p>
          <a:p>
            <a:r>
              <a:rPr lang="sr-Latn-ME" dirty="0"/>
              <a:t>ANAEROBNI POSTUPCI SE PRIMJENJUJU I U OBRADI BIOLOŠKOG MULJA, KAO I ORGANSKOG ZAGAĐENJA PRISUTNOG U JAKO OPTEREĆENIM OTPADNIM VODAMA, NAROČITO KADA SU ONE I TERMIČKI ZAGAĐENE.</a:t>
            </a:r>
          </a:p>
          <a:p>
            <a:r>
              <a:rPr lang="sr-Latn-ME" dirty="0"/>
              <a:t>BIOHEMIJSKA TRANSFORMACIJA  ORGANSKOG ZAGAĐENJA U TOKU ANAEROBNE OBRADE , VRŠI SE ZAHVALJUJUĆI  SPECIFIČNIM KARAKTERISTIKAMA  BAKTERIJA ANAEROBNOG VRENJA, KOJE KARAKTERIŠE SPOSOBNOST DJELOVANJA U ODSUSTVU KISEONIKA.</a:t>
            </a:r>
          </a:p>
          <a:p>
            <a:r>
              <a:rPr lang="en-US" u="sng" dirty="0"/>
              <a:t>U</a:t>
            </a:r>
            <a:r>
              <a:rPr lang="sr-Latn-ME" u="sng" dirty="0"/>
              <a:t>POTREBA MIKROORGANIZAMA U ODSUSTVU KISEONIKA  ZOVE SE ANAEROBNA DIGESTIJA</a:t>
            </a:r>
            <a:r>
              <a:rPr lang="en-US" u="sng" dirty="0"/>
              <a:t>.</a:t>
            </a:r>
            <a:endParaRPr lang="sr-Latn-ME" u="sng" dirty="0"/>
          </a:p>
          <a:p>
            <a:r>
              <a:rPr lang="sr-Latn-ME" u="sng" dirty="0"/>
              <a:t>PROCES ANAEROBNE DIGESTIJE ODVIJA SE U DIGESTORIMA</a:t>
            </a:r>
            <a:r>
              <a:rPr lang="en-US" u="sng" dirty="0"/>
              <a:t>. 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r-Latn-ME" dirty="0"/>
              <a:t>PREMA KONAČNOM PROIZVODU DJELOVANJA  </a:t>
            </a:r>
            <a:r>
              <a:rPr lang="sr-Latn-ME" u="sng" dirty="0"/>
              <a:t>BAKTERIJE ANAEROBNOG VRENJA SE DIJELE NA </a:t>
            </a:r>
            <a:r>
              <a:rPr lang="sr-Latn-ME" dirty="0"/>
              <a:t>:</a:t>
            </a:r>
          </a:p>
          <a:p>
            <a:pPr marL="0" indent="0">
              <a:buNone/>
            </a:pPr>
            <a:r>
              <a:rPr lang="sr-Latn-ME" dirty="0"/>
              <a:t>-</a:t>
            </a:r>
            <a:r>
              <a:rPr lang="sr-Latn-ME" u="sng" dirty="0"/>
              <a:t>BAKTERIJE KISELINSKOG VRENJA </a:t>
            </a:r>
            <a:r>
              <a:rPr lang="sr-Latn-ME" dirty="0"/>
              <a:t>( ONE SU U ODNOSU NA KISEONIK FAKULTATIVNE )  I</a:t>
            </a:r>
          </a:p>
          <a:p>
            <a:pPr marL="0" indent="0">
              <a:buNone/>
            </a:pPr>
            <a:r>
              <a:rPr lang="sr-Latn-ME" dirty="0"/>
              <a:t>-</a:t>
            </a:r>
            <a:r>
              <a:rPr lang="sr-Latn-ME" u="sng" dirty="0"/>
              <a:t>BAKTERIJE METANSKOG VRENJA</a:t>
            </a:r>
            <a:r>
              <a:rPr lang="sr-Latn-ME" dirty="0"/>
              <a:t>( KOJE SU STRIKTNI ANAEROBI).</a:t>
            </a:r>
          </a:p>
          <a:p>
            <a:pPr marL="0" indent="0">
              <a:buNone/>
            </a:pPr>
            <a:r>
              <a:rPr lang="sr-Latn-ME" dirty="0"/>
              <a:t>-DEJSTVOM BAKTERIJA ANAEROBNOG VRENJA, SLOŽENE ORGANSKE MATERIJE ( PROTEINI , LIPIDI, SKROB, CELULOZA ) RAZLAŽU SE DO GASOVITIH PRODUKATA CH4 I CO2, UZ SINTEZU NOVE BAKTERIJSKE MASE I OSLOBAĐANJE TOPLOTNE ENERGIJE</a:t>
            </a:r>
          </a:p>
          <a:p>
            <a:pPr marL="0" indent="0">
              <a:buNone/>
            </a:pPr>
            <a:r>
              <a:rPr lang="sr-Latn-ME" sz="2000" dirty="0"/>
              <a:t>C</a:t>
            </a:r>
            <a:r>
              <a:rPr lang="sr-Latn-ME" sz="2000" baseline="-25000" dirty="0"/>
              <a:t>6</a:t>
            </a:r>
            <a:r>
              <a:rPr lang="sr-Latn-ME" sz="2000" dirty="0"/>
              <a:t>H</a:t>
            </a:r>
            <a:r>
              <a:rPr lang="sr-Latn-ME" sz="2000" baseline="-25000" dirty="0"/>
              <a:t>12</a:t>
            </a:r>
            <a:r>
              <a:rPr lang="sr-Latn-ME" sz="2000" dirty="0"/>
              <a:t>O</a:t>
            </a:r>
            <a:r>
              <a:rPr lang="sr-Latn-ME" sz="2000" baseline="-25000" dirty="0"/>
              <a:t>6</a:t>
            </a:r>
            <a:r>
              <a:rPr lang="sr-Latn-ME" sz="2000" dirty="0"/>
              <a:t>+2H</a:t>
            </a:r>
            <a:r>
              <a:rPr lang="sr-Latn-ME" sz="2000" baseline="-25000" dirty="0"/>
              <a:t>2</a:t>
            </a:r>
            <a:r>
              <a:rPr lang="sr-Latn-ME" sz="2000" dirty="0"/>
              <a:t>O</a:t>
            </a:r>
            <a:r>
              <a:rPr lang="sr-Latn-ME" sz="2000" dirty="0">
                <a:sym typeface="Wingdings" panose="05000000000000000000" pitchFamily="2" charset="2"/>
              </a:rPr>
              <a:t></a:t>
            </a:r>
            <a:r>
              <a:rPr lang="sr-Latn-ME" sz="2000" dirty="0"/>
              <a:t>3CO</a:t>
            </a:r>
            <a:r>
              <a:rPr lang="sr-Latn-ME" sz="2000" baseline="-25000" dirty="0"/>
              <a:t>2</a:t>
            </a:r>
            <a:r>
              <a:rPr lang="sr-Latn-ME" sz="2000" dirty="0"/>
              <a:t>+3CH</a:t>
            </a:r>
            <a:r>
              <a:rPr lang="sr-Latn-ME" sz="2000" baseline="-25000" dirty="0"/>
              <a:t>4</a:t>
            </a:r>
            <a:r>
              <a:rPr lang="sr-Latn-ME" sz="2000" dirty="0"/>
              <a:t>+2H</a:t>
            </a:r>
            <a:r>
              <a:rPr lang="sr-Latn-ME" sz="2000" baseline="-25000" dirty="0"/>
              <a:t>2</a:t>
            </a:r>
            <a:r>
              <a:rPr lang="sr-Latn-ME" sz="2000" dirty="0"/>
              <a:t>O</a:t>
            </a:r>
            <a:endParaRPr lang="en-US" sz="2000" dirty="0"/>
          </a:p>
          <a:p>
            <a:pPr marL="0" indent="0">
              <a:buNone/>
            </a:pPr>
            <a:endParaRPr lang="sr-Latn-ME" sz="2000" dirty="0"/>
          </a:p>
          <a:p>
            <a:pPr marL="0" indent="0">
              <a:buNone/>
            </a:pPr>
            <a:r>
              <a:rPr lang="sr-Latn-ME" dirty="0"/>
              <a:t>-ZA OPTIMALNO DJELOVANJE ANAEROBNOG PROCESA U CJELINI , MORAJU SE OMOGUĆITI TAKVI USLOVI KOJI ĆE OMOGUĆITI ZAJEDNIČKO DJELOVANJE BAKTERIJA KISELINSKOG I METANSKOG VRENJA</a:t>
            </a:r>
            <a:r>
              <a:rPr lang="en-US" dirty="0"/>
              <a:t>.</a:t>
            </a:r>
            <a:endParaRPr lang="sr-Latn-M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614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660" y="436344"/>
            <a:ext cx="6419644" cy="399322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72576" y="4652468"/>
            <a:ext cx="5738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SISTEM ZA PREČIŠĆAVANJE OTPADNIH VODA</a:t>
            </a:r>
          </a:p>
        </p:txBody>
      </p:sp>
    </p:spTree>
    <p:extLst>
      <p:ext uri="{BB962C8B-B14F-4D97-AF65-F5344CB8AC3E}">
        <p14:creationId xmlns:p14="http://schemas.microsoft.com/office/powerpoint/2010/main" val="423471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41</TotalTime>
  <Words>969</Words>
  <Application>Microsoft Office PowerPoint</Application>
  <PresentationFormat>Widescreen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Century Gothic</vt:lpstr>
      <vt:lpstr>Wingdings</vt:lpstr>
      <vt:lpstr>Wingdings 3</vt:lpstr>
      <vt:lpstr>Ion Boardroom</vt:lpstr>
      <vt:lpstr>ULOGA MIKROORGANIZAMA U SANACIJI I OČUVANJU ŽIVOTNE SREDINE</vt:lpstr>
      <vt:lpstr>MIKROORGANIZMI U PREČIŠĆAVANJU OTPADNIH VODA</vt:lpstr>
      <vt:lpstr>PowerPoint Presentation</vt:lpstr>
      <vt:lpstr>AEROBNI POSTUPCI PREČIŠĆAVANJA OTPADNIH VODA</vt:lpstr>
      <vt:lpstr>KAO I U PRIRODNIM PROCESIMA SAMOPREČIŠĆAVANJA, TAKO I U VJEŠTAČKIM USLOVIMA, POSTOJE AEROBNI I ANAEROBNI PROCESI PREČIŠĆAVANJA.</vt:lpstr>
      <vt:lpstr>PowerPoint Presentation</vt:lpstr>
      <vt:lpstr>PowerPoint Presentation</vt:lpstr>
      <vt:lpstr>PowerPoint Presentation</vt:lpstr>
      <vt:lpstr>ANAEROBNI POSTUPCI PREČIŠĆAVANJA OTPADNIH VODA</vt:lpstr>
      <vt:lpstr>BAKTERIJE KAO PRIMARNI AKTIVNI UČESNICI U RAZGRADNJI, POSEBNO ZNAČAJNU ULOGU IMAJU U PROCESIMA RAZGRADNJE ORGANSKIH MATERIJA KOJE SE VRŠE U USLOVIMA BEZ KISEONIKA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ULOGA MIKROORGANIZAMA U SANACIJI I OČUVANJU ŽIVOTNE SREDINE</dc:title>
  <dc:creator>Korisnik</dc:creator>
  <cp:lastModifiedBy>Korisnik</cp:lastModifiedBy>
  <cp:revision>10</cp:revision>
  <dcterms:created xsi:type="dcterms:W3CDTF">2020-03-31T15:18:03Z</dcterms:created>
  <dcterms:modified xsi:type="dcterms:W3CDTF">2020-04-12T14:02:45Z</dcterms:modified>
</cp:coreProperties>
</file>