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3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19487-8228-4BF6-B53E-5670A0BDB71D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47FD1-5871-4589-9664-DF296769660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7959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19487-8228-4BF6-B53E-5670A0BDB71D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47FD1-5871-4589-9664-DF2967696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758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19487-8228-4BF6-B53E-5670A0BDB71D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47FD1-5871-4589-9664-DF296769660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1872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19487-8228-4BF6-B53E-5670A0BDB71D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47FD1-5871-4589-9664-DF2967696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964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19487-8228-4BF6-B53E-5670A0BDB71D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47FD1-5871-4589-9664-DF2967696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718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19487-8228-4BF6-B53E-5670A0BDB71D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47FD1-5871-4589-9664-DF2967696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836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19487-8228-4BF6-B53E-5670A0BDB71D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47FD1-5871-4589-9664-DF2967696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9719487-8228-4BF6-B53E-5670A0BDB71D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3647FD1-5871-4589-9664-DF2967696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51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19487-8228-4BF6-B53E-5670A0BDB71D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47FD1-5871-4589-9664-DF2967696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016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19487-8228-4BF6-B53E-5670A0BDB71D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47FD1-5871-4589-9664-DF2967696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319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19487-8228-4BF6-B53E-5670A0BDB71D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47FD1-5871-4589-9664-DF2967696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134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9719487-8228-4BF6-B53E-5670A0BDB71D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3647FD1-5871-4589-9664-DF296769660A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8508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ME" dirty="0" smtClean="0"/>
              <a:t>Zaštita od zagađivanja životne sredine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710293"/>
            <a:ext cx="9144000" cy="4547507"/>
          </a:xfrm>
        </p:spPr>
        <p:txBody>
          <a:bodyPr>
            <a:normAutofit/>
          </a:bodyPr>
          <a:lstStyle/>
          <a:p>
            <a:r>
              <a:rPr lang="sr-Latn-ME" sz="4000" dirty="0" smtClean="0"/>
              <a:t>ZAŠTITA OD ZAGAĐIVANJA ŽIVOTNE SREDINE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843" y="2051195"/>
            <a:ext cx="10352314" cy="464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813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sz="2800" dirty="0" smtClean="0">
                <a:latin typeface="+mn-lt"/>
              </a:rPr>
              <a:t>Posledice zagađivanja životne sredine ,dovele su do zaključka da je sprečavanja(prevencija) zagađivanja osnovni postupak u zaštiti životne sredine</a:t>
            </a:r>
            <a:endParaRPr lang="en-US" sz="2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ME" u="sng" dirty="0" smtClean="0"/>
              <a:t>Za sprečavanje zagađivanja uvedeni su odgovarajući zakonski propisi.To su dva zakona:</a:t>
            </a:r>
          </a:p>
          <a:p>
            <a:r>
              <a:rPr lang="sr-Latn-ME" u="sng" dirty="0" smtClean="0"/>
              <a:t>Zakon o procjeni uticaja na životnu sredinu i</a:t>
            </a:r>
          </a:p>
          <a:p>
            <a:r>
              <a:rPr lang="sr-Latn-ME" u="sng" dirty="0" smtClean="0"/>
              <a:t>Zakon o strateškoj procjeni uticaja na životnu sreinu.</a:t>
            </a:r>
          </a:p>
          <a:p>
            <a:r>
              <a:rPr lang="sr-Latn-ME" u="sng" dirty="0" smtClean="0"/>
              <a:t>Pod pojmom uticaj    na životnu sredinu podrazumijevaju se svi oblici zagađivanja i promjena stanja životne sredine do kojih će doći nakon početka djelatnosti tj, rada, proizvodnog sistema ili drugog objekta.</a:t>
            </a:r>
            <a:endParaRPr lang="en-US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ME" u="sng" dirty="0" smtClean="0"/>
              <a:t>Procjena uticaja vrši se za </a:t>
            </a:r>
            <a:r>
              <a:rPr lang="sr-Latn-ME" dirty="0" smtClean="0"/>
              <a:t>sisteme i objekte iz oblasti industrije, rudarstva,energetike, saobraćaja, turizma,šumarstva,upravljanja otpadom i komunalne djelatnosti, kao i za sisteme koji se predviđaju za izgradnju i djelatnost na zaštićenom prirodnom dobru i u zaštićenoj okolini nepokretnog kulturnog dobra( arheološka nalazišta, spomenici)...</a:t>
            </a:r>
          </a:p>
          <a:p>
            <a:r>
              <a:rPr lang="sr-Latn-ME" dirty="0" smtClean="0"/>
              <a:t>Na osnovu rezultata tj, procjene uticaja na životnu sredinu, nadležni organ države izdaje dozvolu za izgradnju planiranih sistema .</a:t>
            </a:r>
          </a:p>
          <a:p>
            <a:r>
              <a:rPr lang="sr-Latn-ME" dirty="0" smtClean="0"/>
              <a:t>Obaveza za izradu procjene uticaja na životnu sredinu nameće vlasniku sistema da od momenta početka projektovanja riješava problem zaštite životne sredine.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962" y="5224463"/>
            <a:ext cx="2400300" cy="163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146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591294"/>
            <a:ext cx="5181600" cy="45856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r-Latn-ME" dirty="0" smtClean="0"/>
              <a:t>Kod Strateške procjene uticaja na životnu sredinu  obuhvaćeni su razvojni ili drugi planovi i programi koje priprema odnosno usvaja državni organ.</a:t>
            </a:r>
          </a:p>
          <a:p>
            <a:r>
              <a:rPr lang="sr-Latn-ME" u="sng" dirty="0" smtClean="0"/>
              <a:t>Strateška procjena treba da obezbijedi zaštitu životne sredine i unaprijedi održivi razvoj.</a:t>
            </a:r>
          </a:p>
          <a:p>
            <a:r>
              <a:rPr lang="sr-Latn-ME" u="sng" dirty="0" smtClean="0"/>
              <a:t>Predmet Strateške procjene uticaja obuhvata </a:t>
            </a:r>
            <a:r>
              <a:rPr lang="sr-Latn-ME" dirty="0" smtClean="0"/>
              <a:t>planove i programe u oblasti prostornog i urbanističkog planiranja, korišćenja zemljišta, poljoprivrede, šumarstva, ribarstva, lovstva, energetike, industrije, saobraćaja, upravljanja otpadom, vodama, turizma,očuvanja prirodnih staništa i divlje flore i faune.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794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Zaštita životne sredine je multidisciplinarna oblast djelatnosti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r-Latn-ME" u="sng" dirty="0" smtClean="0"/>
              <a:t>Obrazovanje u ovoj oblasti treba da se sastoji od tri nivoa:</a:t>
            </a:r>
          </a:p>
          <a:p>
            <a:pPr marL="0" indent="0">
              <a:buNone/>
            </a:pPr>
            <a:r>
              <a:rPr lang="sr-Latn-ME" u="sng" dirty="0" smtClean="0"/>
              <a:t>-opšteg obrazovanja </a:t>
            </a:r>
            <a:r>
              <a:rPr lang="sr-Latn-ME" dirty="0" smtClean="0"/>
              <a:t>(treba da obuhvati sve stanovnike  i da počinje od osnovne škole),</a:t>
            </a:r>
          </a:p>
          <a:p>
            <a:pPr marL="0" indent="0">
              <a:buNone/>
            </a:pPr>
            <a:r>
              <a:rPr lang="sr-Latn-ME" u="sng" dirty="0" smtClean="0"/>
              <a:t>-posebnog stručnog obrazovanja i </a:t>
            </a:r>
          </a:p>
          <a:p>
            <a:pPr marL="0" indent="0">
              <a:buNone/>
            </a:pPr>
            <a:r>
              <a:rPr lang="sr-Latn-ME" u="sng" dirty="0" smtClean="0"/>
              <a:t>-p</a:t>
            </a:r>
            <a:r>
              <a:rPr lang="sr-Latn-ME" u="sng" dirty="0"/>
              <a:t>rofesionalnog obrazovanja</a:t>
            </a:r>
            <a:endParaRPr lang="en-US" u="sng" dirty="0"/>
          </a:p>
          <a:p>
            <a:pPr marL="0" indent="0">
              <a:buNone/>
            </a:pPr>
            <a:r>
              <a:rPr lang="sr-Latn-ME" u="sng" dirty="0" smtClean="0"/>
              <a:t>Važno je obrazovanje svih građana o potrebi zaštite životne sredine ,da bi postali svjesni važnosti zaštite životne sredine radi sopstvenog opstanka.</a:t>
            </a:r>
            <a:endParaRPr lang="en-US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r-Latn-ME" dirty="0" smtClean="0"/>
              <a:t>Potreba za obrazovanjem običnog građanina se vidi i na sledećem primjeru</a:t>
            </a:r>
          </a:p>
          <a:p>
            <a:r>
              <a:rPr lang="sr-Latn-ME" dirty="0" smtClean="0"/>
              <a:t>Ako iz automobila ispustimo ulje u kanalizacioni sistem, koji odvodi vodu u obližnju rijeku ili jezero, izvršeno je zagađenje velike količine vode.Pored toga, štetu će pretrpjeti i biljni i životinjski svijet u pomenutom vodotoku. Riba koju budemo ulovili ,( ako je bude ) završava na našoj trpezi. Jedemo nešto od onoga što smo bacili...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9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Smanjivanje zagađivanja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7008" y="1825625"/>
            <a:ext cx="4727122" cy="4351338"/>
          </a:xfrm>
        </p:spPr>
        <p:txBody>
          <a:bodyPr>
            <a:normAutofit/>
          </a:bodyPr>
          <a:lstStyle/>
          <a:p>
            <a:r>
              <a:rPr lang="sr-Latn-ME" dirty="0" smtClean="0"/>
              <a:t>Ne može biti tolerisano zagađivanje koje, kratkoročno ili dugoročno ,predstavlja opasnost po zdravlje ljudi ili izaziva nepovoljne promjene u životnoj sredini</a:t>
            </a:r>
            <a:r>
              <a:rPr lang="sr-Latn-ME" smtClean="0"/>
              <a:t>. </a:t>
            </a:r>
          </a:p>
          <a:p>
            <a:r>
              <a:rPr lang="sr-Latn-ME" smtClean="0"/>
              <a:t>Opšti </a:t>
            </a:r>
            <a:r>
              <a:rPr lang="sr-Latn-ME" u="sng" dirty="0" smtClean="0"/>
              <a:t>cilj je da se spriječi ili smanji , u krajnjem slučaju ukloni, svaka zagađujuća supstanca koja ima negativno dejstvo na sredinu</a:t>
            </a:r>
            <a:r>
              <a:rPr lang="sr-Latn-ME" dirty="0" smtClean="0"/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r-Latn-ME" u="sng" dirty="0" smtClean="0"/>
              <a:t>Smanjivanje zagađivanja , tj, unošenja zagađujućih supstanci u životnu sredinu može da se  postigne na više načina.Tri su osnovna</a:t>
            </a:r>
            <a:r>
              <a:rPr lang="sr-Latn-ME" dirty="0" smtClean="0"/>
              <a:t>:</a:t>
            </a:r>
          </a:p>
          <a:p>
            <a:r>
              <a:rPr lang="sr-Latn-ME" u="sng" dirty="0" smtClean="0"/>
              <a:t>1.Promjene u procesu proizv</a:t>
            </a:r>
            <a:r>
              <a:rPr lang="sr-Latn-ME" dirty="0" smtClean="0"/>
              <a:t>odnje koje će dovesti do stvaranja znatno manjih količina zagađujućih supstanci ili potpunog prestanka njihovog stvaranja.</a:t>
            </a:r>
          </a:p>
          <a:p>
            <a:r>
              <a:rPr lang="sr-Latn-ME" u="sng" dirty="0" smtClean="0"/>
              <a:t>2.Razgradnja ili izdvajanje štetnih materija</a:t>
            </a:r>
            <a:r>
              <a:rPr lang="sr-Latn-ME" dirty="0" smtClean="0"/>
              <a:t> iz ispuštenih gasova i tečnosti.</a:t>
            </a:r>
          </a:p>
          <a:p>
            <a:r>
              <a:rPr lang="sr-Latn-ME" dirty="0" smtClean="0"/>
              <a:t>3.</a:t>
            </a:r>
            <a:r>
              <a:rPr lang="sr-Latn-ME" u="sng" dirty="0" smtClean="0"/>
              <a:t>Odlaganj</a:t>
            </a:r>
            <a:r>
              <a:rPr lang="sr-Latn-ME" dirty="0" smtClean="0"/>
              <a:t>e nepotrebnih materijala </a:t>
            </a:r>
            <a:r>
              <a:rPr lang="sr-Latn-ME" u="sng" dirty="0" smtClean="0"/>
              <a:t>na posebno određena mjesta za deponije .</a:t>
            </a:r>
            <a:endParaRPr lang="en-US" u="sn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1322" y="90488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51526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84</TotalTime>
  <Words>515</Words>
  <Application>Microsoft Office PowerPoint</Application>
  <PresentationFormat>Widescreen</PresentationFormat>
  <Paragraphs>28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Calibri Light</vt:lpstr>
      <vt:lpstr>Retrospect</vt:lpstr>
      <vt:lpstr>Zaštita od zagađivanja životne sredine</vt:lpstr>
      <vt:lpstr>Posledice zagađivanja životne sredine ,dovele su do zaključka da je sprečavanja(prevencija) zagađivanja osnovni postupak u zaštiti životne sredine</vt:lpstr>
      <vt:lpstr>PowerPoint Presentation</vt:lpstr>
      <vt:lpstr>Zaštita životne sredine je multidisciplinarna oblast djelatnosti</vt:lpstr>
      <vt:lpstr>Smanjivanje zagađivanja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Tamara</dc:creator>
  <cp:lastModifiedBy>Korisnik</cp:lastModifiedBy>
  <cp:revision>15</cp:revision>
  <dcterms:created xsi:type="dcterms:W3CDTF">2020-05-03T18:57:11Z</dcterms:created>
  <dcterms:modified xsi:type="dcterms:W3CDTF">2020-05-04T20:22:47Z</dcterms:modified>
</cp:coreProperties>
</file>