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56" r:id="rId2"/>
    <p:sldId id="258" r:id="rId3"/>
    <p:sldId id="257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7" d="100"/>
          <a:sy n="117" d="100"/>
        </p:scale>
        <p:origin x="36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93224B-EA2F-47EE-AF3F-848DAA020A69}" type="datetimeFigureOut">
              <a:rPr lang="en-US" smtClean="0"/>
              <a:t>4/21/2020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431A95-EBAB-4B6D-BB66-DBD9E6F8FD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47368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431A95-EBAB-4B6D-BB66-DBD9E6F8FD3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53490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05684-ED31-4A9F-B3D8-F223B7B52ABA}" type="datetimeFigureOut">
              <a:rPr lang="en-US" smtClean="0"/>
              <a:t>4/21/2020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16858-91BB-41C2-9D3E-4DC8F1445C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5658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05684-ED31-4A9F-B3D8-F223B7B52ABA}" type="datetimeFigureOut">
              <a:rPr lang="en-US" smtClean="0"/>
              <a:t>4/21/2020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16858-91BB-41C2-9D3E-4DC8F1445C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16362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05684-ED31-4A9F-B3D8-F223B7B52ABA}" type="datetimeFigureOut">
              <a:rPr lang="en-US" smtClean="0"/>
              <a:t>4/21/2020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16858-91BB-41C2-9D3E-4DC8F1445C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51768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05684-ED31-4A9F-B3D8-F223B7B52ABA}" type="datetimeFigureOut">
              <a:rPr lang="en-US" smtClean="0"/>
              <a:t>4/21/2020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16858-91BB-41C2-9D3E-4DC8F1445C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4184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05684-ED31-4A9F-B3D8-F223B7B52ABA}" type="datetimeFigureOut">
              <a:rPr lang="en-US" smtClean="0"/>
              <a:t>4/21/2020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16858-91BB-41C2-9D3E-4DC8F1445C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80100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05684-ED31-4A9F-B3D8-F223B7B52ABA}" type="datetimeFigureOut">
              <a:rPr lang="en-US" smtClean="0"/>
              <a:t>4/21/2020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16858-91BB-41C2-9D3E-4DC8F1445C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04916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05684-ED31-4A9F-B3D8-F223B7B52ABA}" type="datetimeFigureOut">
              <a:rPr lang="en-US" smtClean="0"/>
              <a:t>4/21/2020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16858-91BB-41C2-9D3E-4DC8F1445C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7222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05684-ED31-4A9F-B3D8-F223B7B52ABA}" type="datetimeFigureOut">
              <a:rPr lang="en-US" smtClean="0"/>
              <a:t>4/21/2020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16858-91BB-41C2-9D3E-4DC8F1445C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4643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05684-ED31-4A9F-B3D8-F223B7B52ABA}" type="datetimeFigureOut">
              <a:rPr lang="en-US" smtClean="0"/>
              <a:t>4/21/2020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16858-91BB-41C2-9D3E-4DC8F1445C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55735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05684-ED31-4A9F-B3D8-F223B7B52ABA}" type="datetimeFigureOut">
              <a:rPr lang="en-US" smtClean="0"/>
              <a:t>4/21/2020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16858-91BB-41C2-9D3E-4DC8F1445C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91589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05684-ED31-4A9F-B3D8-F223B7B52ABA}" type="datetimeFigureOut">
              <a:rPr lang="en-US" smtClean="0"/>
              <a:t>4/21/2020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16858-91BB-41C2-9D3E-4DC8F1445C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7098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05684-ED31-4A9F-B3D8-F223B7B52ABA}" type="datetimeFigureOut">
              <a:rPr lang="en-US" smtClean="0"/>
              <a:t>4/21/2020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16858-91BB-41C2-9D3E-4DC8F1445C4A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903619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05684-ED31-4A9F-B3D8-F223B7B52ABA}" type="datetimeFigureOut">
              <a:rPr lang="en-US" smtClean="0"/>
              <a:t>4/21/2020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16858-91BB-41C2-9D3E-4DC8F1445C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53009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05684-ED31-4A9F-B3D8-F223B7B52ABA}" type="datetimeFigureOut">
              <a:rPr lang="en-US" smtClean="0"/>
              <a:t>4/21/2020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16858-91BB-41C2-9D3E-4DC8F1445C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4800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05684-ED31-4A9F-B3D8-F223B7B52ABA}" type="datetimeFigureOut">
              <a:rPr lang="en-US" smtClean="0"/>
              <a:t>4/21/2020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16858-91BB-41C2-9D3E-4DC8F1445C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48770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05684-ED31-4A9F-B3D8-F223B7B52ABA}" type="datetimeFigureOut">
              <a:rPr lang="en-US" smtClean="0"/>
              <a:t>4/21/2020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16858-91BB-41C2-9D3E-4DC8F1445C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74155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05684-ED31-4A9F-B3D8-F223B7B52ABA}" type="datetimeFigureOut">
              <a:rPr lang="en-US" smtClean="0"/>
              <a:t>4/21/2020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16858-91BB-41C2-9D3E-4DC8F1445C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4949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ADB05684-ED31-4A9F-B3D8-F223B7B52ABA}" type="datetimeFigureOut">
              <a:rPr lang="en-US" smtClean="0"/>
              <a:t>4/21/2020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516858-91BB-41C2-9D3E-4DC8F1445C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09746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32914"/>
            <a:ext cx="8825658" cy="4544468"/>
          </a:xfrm>
        </p:spPr>
        <p:txBody>
          <a:bodyPr/>
          <a:lstStyle/>
          <a:p>
            <a:r>
              <a:rPr lang="en-US" dirty="0" smtClean="0"/>
              <a:t>SISTEM PRA</a:t>
            </a:r>
            <a:r>
              <a:rPr lang="sr-Latn-ME" dirty="0" smtClean="0"/>
              <a:t>ĆENJA ZAGAĐENJA PREKO MREŽE STANICA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4629" y="4179228"/>
            <a:ext cx="2619375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3880289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4740384"/>
          </a:xfrm>
        </p:spPr>
        <p:txBody>
          <a:bodyPr/>
          <a:lstStyle/>
          <a:p>
            <a:r>
              <a:rPr lang="sr-Latn-ME" dirty="0" smtClean="0"/>
              <a:t>ANTROPOGENI UTICAJ JE U VELIKOJ MJERI IZMJENIO  PRIRODNU SREDINU, ZATO SE JAVILA POTREBA ZA ODREĐENIM SISTEMOM PRAĆENJA I KONTROLE  NJENOG STANJA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00683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783225" cy="1400530"/>
          </a:xfrm>
        </p:spPr>
        <p:txBody>
          <a:bodyPr/>
          <a:lstStyle/>
          <a:p>
            <a:r>
              <a:rPr lang="sr-Latn-ME" sz="1800" dirty="0" smtClean="0"/>
              <a:t>PRAĆENJE STANJA ŽIVOTNE SREDINE JE PREDVIĐENO  ZAKONOM  O ŽIVOTNOJ  SREDINI (SL. LIST CRNE GORE  </a:t>
            </a:r>
            <a:r>
              <a:rPr lang="en-US" sz="1800" dirty="0"/>
              <a:t>, 052/16</a:t>
            </a:r>
            <a:r>
              <a:rPr lang="en-US" sz="1800" dirty="0" smtClean="0"/>
              <a:t>)</a:t>
            </a:r>
            <a:r>
              <a:rPr lang="sr-Latn-ME" sz="1800" dirty="0" smtClean="0"/>
              <a:t>.</a:t>
            </a:r>
            <a:endParaRPr lang="en-US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65352"/>
            <a:ext cx="5003320" cy="4883690"/>
          </a:xfrm>
        </p:spPr>
        <p:txBody>
          <a:bodyPr>
            <a:normAutofit fontScale="70000" lnSpcReduction="20000"/>
          </a:bodyPr>
          <a:lstStyle/>
          <a:p>
            <a:r>
              <a:rPr lang="sr-Latn-ME" dirty="0" smtClean="0"/>
              <a:t>PRAĆENJE STANJA (MONITORING) ŽIVOTNE SREDINE PREDSTAVLJA  SISTEMATSKO PRAĆENJE PRIRODNIH FAKTORA, ODNOSNO PROMJENA STANJA I KARAKTERISTIKA ŽIVOTNE SREDINE , UKLJUČUJUĆI I PREKOGRANIČNO PRAĆENJE STANJA ŽIVOTNE  SREDINE. </a:t>
            </a:r>
          </a:p>
          <a:p>
            <a:r>
              <a:rPr lang="sr-Latn-ME" dirty="0" smtClean="0"/>
              <a:t>PRAĆENJU STANJA PODLIJEŽU VAZDUH, VODA, ZEMLJIŠTE, ŠUME, BIODIVERZITET, FLORA, FAUNA, ELEMENTI KLIME I OZONSKI OMOTAČ, JONIZUJUĆE I NEJONIZUJUĆE ZRAČENJE I BUKA.</a:t>
            </a:r>
          </a:p>
          <a:p>
            <a:endParaRPr lang="sr-Latn-ME" dirty="0"/>
          </a:p>
          <a:p>
            <a:r>
              <a:rPr lang="sr-Latn-ME" dirty="0" smtClean="0"/>
              <a:t>REALIZACIJA PROGRAMA MONITORINGA ŽIVOTNE SREDINE JEDAN JE OD OSNOVNIH ZADATAKA IZ OBLASTI ZAŠTITE ŽIVOTNE SREDINE. REZULTATI MONITORINGA ČINE OSNOVU ZA OCJENU UKUPNOG STANJA ŽIVOTNE SREDINE, PREPORUKE U PLANIRANJU POLITIKE ZAŠTITE ŽIVOTNE SREDINE, KAO I IZRADU GODIŠNJEG IZVJEŠTAJA O STANJU ŽIVOTNE SREDINE</a:t>
            </a:r>
          </a:p>
          <a:p>
            <a:r>
              <a:rPr lang="sr-Latn-ME" dirty="0" smtClean="0"/>
              <a:t>MONITORING JE OD JAVNOG INTERESA .</a:t>
            </a:r>
          </a:p>
          <a:p>
            <a:r>
              <a:rPr lang="sr-Latn-ME" dirty="0" smtClean="0"/>
              <a:t>PRAĆENJE STANJA ODGOVARAJUĆE SREDINE VRŠE OVLAŠĆENE ORGANIZACIJE KOJE RASPOLAŽU ODGOVARAJUĆOM OPREMOM, APARATIMA I DRUGIM UREĐAJIMA ZA UZIMANJE UZORAKA I NJIHOVU ANALIZU, KAO I STRUČNIM OSOBLJEM.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7283" y="1397480"/>
            <a:ext cx="5003321" cy="4858858"/>
          </a:xfrm>
        </p:spPr>
        <p:txBody>
          <a:bodyPr>
            <a:normAutofit fontScale="70000" lnSpcReduction="20000"/>
          </a:bodyPr>
          <a:lstStyle/>
          <a:p>
            <a:r>
              <a:rPr lang="sr-Latn-ME" dirty="0" smtClean="0"/>
              <a:t>PRAĆENJE ZAGAĐENJA VRŠI SE PREKO MREŽE STANICA KOJE PRIPADAJU OVLAŠĆENIM ORGANIZACIJAMA. PORED MJERNIH MJESTA KOJE SE NALAZE NA TAČNO UTVRĐENOJ LOKACIJI POSTOJE I POKRETNE LABORATORIJE, OBIČNO U ODGOVARAJUĆIM VOZILIMA, U KOJIMA JE MOGUĆE VRŠITI KONTROLU ZAGAĐENOSTI NA SVAKOM DOVOLJNO PRISTUPAČNOM MJESTU.</a:t>
            </a:r>
          </a:p>
          <a:p>
            <a:endParaRPr lang="sr-Latn-ME" dirty="0" smtClean="0"/>
          </a:p>
          <a:p>
            <a:r>
              <a:rPr lang="sr-Latn-ME" dirty="0" smtClean="0"/>
              <a:t>PORED OBAVEZE KOJE IMAJU DRŽAVNE ORGANIZACIJE ZA PRAĆENJE STANJA ZAGAĐENOSTI ŽIVOTNE SREDINE , SVAKO PRAVNO LICE I VLASNIK ODREĐENOG POSTROJENJA IMA ZAKONSKU OBAVEZU DA PRATI EMISIJU ZAGAĐUJUĆIH SUPSTANCI I ZAGAĐENJE KOJE POTIČE OD NJEGOVE DJELATNOSTI.</a:t>
            </a:r>
          </a:p>
          <a:p>
            <a:r>
              <a:rPr lang="sr-Latn-ME" dirty="0" smtClean="0"/>
              <a:t>ZA PRAĆENJE STANJA ZAGAĐENOSTI VRŠI SE ODREĐIVANJE KONCENTRACIJE ZAGAĐUJUĆE SUPSTANCE U DATOJ SREDINI KORIŠĆENJEM METODA KOJE PREPORUČUJE INSTITUT ZA STANDARDIZACIJU </a:t>
            </a:r>
            <a:r>
              <a:rPr lang="sr-Latn-ME" dirty="0" smtClean="0"/>
              <a:t>ILI </a:t>
            </a:r>
            <a:r>
              <a:rPr lang="sr-Latn-ME" dirty="0" smtClean="0"/>
              <a:t>MEĐUNARODNA ORGANIZACIJA ZA STANDARDE (ISO) KOJA DONOSI STANDARDE U OBLASTI ZAŠTITE ŽIVOTNE SREDINE.</a:t>
            </a:r>
          </a:p>
        </p:txBody>
      </p:sp>
    </p:spTree>
    <p:extLst>
      <p:ext uri="{BB962C8B-B14F-4D97-AF65-F5344CB8AC3E}">
        <p14:creationId xmlns:p14="http://schemas.microsoft.com/office/powerpoint/2010/main" val="38024235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47293" y="238051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0" i="0" u="none" strike="noStrike" baseline="0" dirty="0" smtClean="0">
                <a:latin typeface="Arial" panose="020B0604020202020204" pitchFamily="34" charset="0"/>
              </a:rPr>
              <a:t>Na </a:t>
            </a:r>
            <a:r>
              <a:rPr lang="en-US" b="0" i="0" u="none" strike="noStrike" baseline="0" dirty="0" err="1" smtClean="0">
                <a:latin typeface="Arial" panose="020B0604020202020204" pitchFamily="34" charset="0"/>
              </a:rPr>
              <a:t>slici</a:t>
            </a:r>
            <a:r>
              <a:rPr lang="en-US" b="0" i="0" u="none" strike="noStrike" baseline="0" dirty="0" smtClean="0">
                <a:latin typeface="Arial" panose="020B0604020202020204" pitchFamily="34" charset="0"/>
              </a:rPr>
              <a:t> </a:t>
            </a:r>
            <a:r>
              <a:rPr lang="sr-Latn-ME" b="0" i="0" u="none" strike="noStrike" baseline="0" dirty="0" smtClean="0">
                <a:latin typeface="Arial" panose="020B0604020202020204" pitchFamily="34" charset="0"/>
              </a:rPr>
              <a:t>je</a:t>
            </a:r>
            <a:r>
              <a:rPr lang="sr-Latn-ME" b="0" i="0" u="none" strike="noStrike" dirty="0" smtClean="0">
                <a:latin typeface="Arial" panose="020B0604020202020204" pitchFamily="34" charset="0"/>
              </a:rPr>
              <a:t> </a:t>
            </a:r>
            <a:r>
              <a:rPr lang="en-US" b="0" i="0" u="none" strike="noStrike" baseline="0" dirty="0" smtClean="0">
                <a:latin typeface="Arial" panose="020B0604020202020204" pitchFamily="34" charset="0"/>
              </a:rPr>
              <a:t> </a:t>
            </a:r>
            <a:r>
              <a:rPr lang="en-US" b="0" i="0" u="none" strike="noStrike" baseline="0" dirty="0" err="1" smtClean="0">
                <a:latin typeface="Arial" panose="020B0604020202020204" pitchFamily="34" charset="0"/>
              </a:rPr>
              <a:t>prikazan</a:t>
            </a:r>
            <a:r>
              <a:rPr lang="en-US" b="0" i="0" u="none" strike="noStrike" baseline="0" dirty="0" smtClean="0">
                <a:latin typeface="Arial" panose="020B0604020202020204" pitchFamily="34" charset="0"/>
              </a:rPr>
              <a:t> je </a:t>
            </a:r>
            <a:r>
              <a:rPr lang="en-US" b="0" i="0" u="none" strike="noStrike" baseline="0" dirty="0" err="1" smtClean="0">
                <a:latin typeface="Arial" panose="020B0604020202020204" pitchFamily="34" charset="0"/>
              </a:rPr>
              <a:t>po</a:t>
            </a:r>
            <a:r>
              <a:rPr lang="en-US" b="0" i="0" u="none" strike="noStrike" baseline="0" dirty="0" err="1" smtClean="0">
                <a:latin typeface="ArialMT"/>
              </a:rPr>
              <a:t>ložaj</a:t>
            </a:r>
            <a:r>
              <a:rPr lang="en-US" b="0" i="0" u="none" strike="noStrike" baseline="0" dirty="0" smtClean="0">
                <a:latin typeface="ArialMT"/>
              </a:rPr>
              <a:t> </a:t>
            </a:r>
            <a:r>
              <a:rPr lang="en-US" b="0" i="0" u="none" strike="noStrike" baseline="0" dirty="0" err="1" smtClean="0">
                <a:latin typeface="ArialMT"/>
              </a:rPr>
              <a:t>automatskih</a:t>
            </a:r>
            <a:r>
              <a:rPr lang="en-US" b="0" i="0" u="none" strike="noStrike" baseline="0" dirty="0" smtClean="0">
                <a:latin typeface="ArialMT"/>
              </a:rPr>
              <a:t> </a:t>
            </a:r>
            <a:r>
              <a:rPr lang="en-US" b="0" i="0" u="none" strike="noStrike" baseline="0" dirty="0" err="1" smtClean="0">
                <a:latin typeface="ArialMT"/>
              </a:rPr>
              <a:t>stacionarnih</a:t>
            </a:r>
            <a:r>
              <a:rPr lang="en-US" b="0" i="0" u="none" strike="noStrike" baseline="0" dirty="0" smtClean="0">
                <a:latin typeface="ArialMT"/>
              </a:rPr>
              <a:t> </a:t>
            </a:r>
            <a:r>
              <a:rPr lang="en-US" b="0" i="0" u="none" strike="noStrike" baseline="0" dirty="0" err="1" smtClean="0">
                <a:latin typeface="ArialMT"/>
              </a:rPr>
              <a:t>stanica</a:t>
            </a:r>
            <a:r>
              <a:rPr lang="en-US" b="0" i="0" u="none" strike="noStrike" baseline="0" dirty="0" smtClean="0">
                <a:latin typeface="ArialMT"/>
              </a:rPr>
              <a:t> u </a:t>
            </a:r>
            <a:r>
              <a:rPr lang="en-US" b="0" i="0" u="none" strike="noStrike" baseline="0" dirty="0" err="1" smtClean="0">
                <a:latin typeface="ArialMT"/>
              </a:rPr>
              <a:t>okviru</a:t>
            </a:r>
            <a:r>
              <a:rPr lang="en-US" b="0" i="0" u="none" strike="noStrike" baseline="0" dirty="0" smtClean="0">
                <a:latin typeface="ArialMT"/>
              </a:rPr>
              <a:t> </a:t>
            </a:r>
            <a:r>
              <a:rPr lang="en-US" b="0" i="0" u="none" strike="noStrike" baseline="0" dirty="0" err="1" smtClean="0">
                <a:latin typeface="ArialMT"/>
              </a:rPr>
              <a:t>zona</a:t>
            </a:r>
            <a:r>
              <a:rPr lang="en-US" b="0" i="0" u="none" strike="noStrike" baseline="0" dirty="0" smtClean="0">
                <a:latin typeface="ArialMT"/>
              </a:rPr>
              <a:t> </a:t>
            </a:r>
            <a:r>
              <a:rPr lang="en-US" b="0" i="0" u="none" strike="noStrike" baseline="0" dirty="0" err="1" smtClean="0">
                <a:latin typeface="ArialMT"/>
              </a:rPr>
              <a:t>kvaliteta</a:t>
            </a:r>
            <a:r>
              <a:rPr lang="sr-Latn-ME" dirty="0">
                <a:latin typeface="ArialMT"/>
              </a:rPr>
              <a:t> </a:t>
            </a:r>
            <a:r>
              <a:rPr lang="en-US" b="0" i="0" u="none" strike="noStrike" baseline="0" dirty="0" err="1" smtClean="0">
                <a:latin typeface="ArialMT"/>
              </a:rPr>
              <a:t>vazduha</a:t>
            </a:r>
            <a:r>
              <a:rPr lang="en-US" b="0" i="0" u="none" strike="noStrike" baseline="0" dirty="0" smtClean="0">
                <a:latin typeface="ArialMT"/>
              </a:rPr>
              <a:t> (</a:t>
            </a:r>
            <a:r>
              <a:rPr lang="en-US" b="0" i="0" u="none" strike="noStrike" baseline="0" dirty="0" err="1" smtClean="0">
                <a:latin typeface="ArialMT"/>
              </a:rPr>
              <a:t>mreža</a:t>
            </a:r>
            <a:r>
              <a:rPr lang="en-US" b="0" i="0" u="none" strike="noStrike" baseline="0" dirty="0" smtClean="0">
                <a:latin typeface="ArialMT"/>
              </a:rPr>
              <a:t> </a:t>
            </a:r>
            <a:r>
              <a:rPr lang="en-US" b="0" i="0" u="none" strike="noStrike" baseline="0" dirty="0" err="1" smtClean="0">
                <a:latin typeface="ArialMT"/>
              </a:rPr>
              <a:t>mjernih</a:t>
            </a:r>
            <a:r>
              <a:rPr lang="en-US" b="0" i="0" u="none" strike="noStrike" baseline="0" dirty="0" smtClean="0">
                <a:latin typeface="ArialMT"/>
              </a:rPr>
              <a:t> </a:t>
            </a:r>
            <a:r>
              <a:rPr lang="en-US" b="0" i="0" u="none" strike="noStrike" baseline="0" dirty="0" err="1" smtClean="0">
                <a:latin typeface="ArialMT"/>
              </a:rPr>
              <a:t>mjesta</a:t>
            </a:r>
            <a:r>
              <a:rPr lang="en-US" b="0" i="0" u="none" strike="noStrike" baseline="0" dirty="0" smtClean="0">
                <a:latin typeface="ArialMT"/>
              </a:rPr>
              <a:t>).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945" y="1161382"/>
            <a:ext cx="4793410" cy="5636234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6280030" y="496843"/>
            <a:ext cx="5512279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i="0" u="none" strike="noStrike" baseline="0" dirty="0" smtClean="0">
                <a:latin typeface="Arial" panose="020B0604020202020204" pitchFamily="34" charset="0"/>
              </a:rPr>
              <a:t>PROGRAM MONITORINGA VAZDUHA</a:t>
            </a:r>
          </a:p>
          <a:p>
            <a:r>
              <a:rPr lang="en-US" b="0" i="0" u="none" strike="noStrike" baseline="0" dirty="0" smtClean="0">
                <a:latin typeface="Arial" panose="020B0604020202020204" pitchFamily="34" charset="0"/>
              </a:rPr>
              <a:t>Program </a:t>
            </a:r>
            <a:r>
              <a:rPr lang="en-US" b="0" i="0" u="none" strike="noStrike" baseline="0" dirty="0" err="1" smtClean="0">
                <a:latin typeface="Arial" panose="020B0604020202020204" pitchFamily="34" charset="0"/>
              </a:rPr>
              <a:t>monitoringa</a:t>
            </a:r>
            <a:r>
              <a:rPr lang="en-US" b="0" i="0" u="none" strike="noStrike" baseline="0" dirty="0" smtClean="0">
                <a:latin typeface="Arial" panose="020B0604020202020204" pitchFamily="34" charset="0"/>
              </a:rPr>
              <a:t> </a:t>
            </a:r>
            <a:r>
              <a:rPr lang="en-US" b="0" i="0" u="none" strike="noStrike" baseline="0" dirty="0" err="1" smtClean="0">
                <a:latin typeface="Arial" panose="020B0604020202020204" pitchFamily="34" charset="0"/>
              </a:rPr>
              <a:t>vazduha</a:t>
            </a:r>
            <a:r>
              <a:rPr lang="en-US" b="0" i="0" u="none" strike="noStrike" baseline="0" dirty="0" smtClean="0">
                <a:latin typeface="Arial" panose="020B0604020202020204" pitchFamily="34" charset="0"/>
              </a:rPr>
              <a:t> </a:t>
            </a:r>
            <a:r>
              <a:rPr lang="en-US" b="0" i="0" u="none" strike="noStrike" baseline="0" dirty="0" err="1" smtClean="0">
                <a:latin typeface="Arial" panose="020B0604020202020204" pitchFamily="34" charset="0"/>
              </a:rPr>
              <a:t>obuhvata</a:t>
            </a:r>
            <a:r>
              <a:rPr lang="en-US" b="0" i="0" u="none" strike="noStrike" baseline="0" dirty="0" smtClean="0">
                <a:latin typeface="Arial" panose="020B0604020202020204" pitchFamily="34" charset="0"/>
              </a:rPr>
              <a:t> </a:t>
            </a:r>
            <a:r>
              <a:rPr lang="en-US" b="0" i="0" u="none" strike="noStrike" baseline="0" dirty="0" err="1" smtClean="0">
                <a:latin typeface="Arial" panose="020B0604020202020204" pitchFamily="34" charset="0"/>
              </a:rPr>
              <a:t>mjerenje</a:t>
            </a:r>
            <a:r>
              <a:rPr lang="en-US" b="0" i="0" u="none" strike="noStrike" baseline="0" dirty="0" smtClean="0">
                <a:latin typeface="Arial" panose="020B0604020202020204" pitchFamily="34" charset="0"/>
              </a:rPr>
              <a:t> </a:t>
            </a:r>
            <a:r>
              <a:rPr lang="en-US" b="0" i="0" u="none" strike="noStrike" baseline="0" dirty="0" err="1" smtClean="0">
                <a:latin typeface="Arial" panose="020B0604020202020204" pitchFamily="34" charset="0"/>
              </a:rPr>
              <a:t>koncentracije</a:t>
            </a:r>
            <a:r>
              <a:rPr lang="en-US" b="0" i="0" u="none" strike="noStrike" baseline="0" dirty="0" smtClean="0">
                <a:latin typeface="Arial" panose="020B0604020202020204" pitchFamily="34" charset="0"/>
              </a:rPr>
              <a:t> </a:t>
            </a:r>
            <a:r>
              <a:rPr lang="en-US" b="0" i="0" u="none" strike="noStrike" baseline="0" dirty="0" err="1" smtClean="0">
                <a:latin typeface="Arial" panose="020B0604020202020204" pitchFamily="34" charset="0"/>
              </a:rPr>
              <a:t>polutanata</a:t>
            </a:r>
            <a:r>
              <a:rPr lang="en-US" b="0" i="0" u="none" strike="noStrike" baseline="0" dirty="0" smtClean="0">
                <a:latin typeface="Arial" panose="020B0604020202020204" pitchFamily="34" charset="0"/>
              </a:rPr>
              <a:t> u </a:t>
            </a:r>
            <a:r>
              <a:rPr lang="en-US" b="0" i="0" u="none" strike="noStrike" baseline="0" dirty="0" err="1" smtClean="0">
                <a:latin typeface="Arial" panose="020B0604020202020204" pitchFamily="34" charset="0"/>
              </a:rPr>
              <a:t>vazduhu</a:t>
            </a:r>
            <a:r>
              <a:rPr lang="en-US" b="0" i="0" u="none" strike="noStrike" baseline="0" dirty="0" smtClean="0">
                <a:latin typeface="Arial" panose="020B0604020202020204" pitchFamily="34" charset="0"/>
              </a:rPr>
              <a:t> </a:t>
            </a:r>
            <a:r>
              <a:rPr lang="en-US" b="0" i="0" u="none" strike="noStrike" baseline="0" dirty="0" err="1" smtClean="0">
                <a:latin typeface="Arial" panose="020B0604020202020204" pitchFamily="34" charset="0"/>
              </a:rPr>
              <a:t>na</a:t>
            </a:r>
            <a:r>
              <a:rPr lang="sr-Latn-ME" dirty="0">
                <a:latin typeface="Arial" panose="020B0604020202020204" pitchFamily="34" charset="0"/>
              </a:rPr>
              <a:t> </a:t>
            </a:r>
            <a:r>
              <a:rPr lang="en-US" b="0" i="0" u="none" strike="noStrike" baseline="0" dirty="0" err="1" smtClean="0">
                <a:latin typeface="ArialMT"/>
              </a:rPr>
              <a:t>automatskim</a:t>
            </a:r>
            <a:r>
              <a:rPr lang="en-US" b="0" i="0" u="none" strike="noStrike" baseline="0" dirty="0" smtClean="0">
                <a:latin typeface="ArialMT"/>
              </a:rPr>
              <a:t> </a:t>
            </a:r>
            <a:r>
              <a:rPr lang="en-US" b="0" i="0" u="none" strike="noStrike" baseline="0" dirty="0" err="1" smtClean="0">
                <a:latin typeface="ArialMT"/>
              </a:rPr>
              <a:t>stacionarnim</a:t>
            </a:r>
            <a:r>
              <a:rPr lang="en-US" b="0" i="0" u="none" strike="noStrike" baseline="0" dirty="0" smtClean="0">
                <a:latin typeface="ArialMT"/>
              </a:rPr>
              <a:t> </a:t>
            </a:r>
            <a:r>
              <a:rPr lang="en-US" b="0" i="0" u="none" strike="noStrike" baseline="0" dirty="0" err="1" smtClean="0">
                <a:latin typeface="ArialMT"/>
              </a:rPr>
              <a:t>stanicama</a:t>
            </a:r>
            <a:r>
              <a:rPr lang="en-US" b="0" i="0" u="none" strike="noStrike" baseline="0" dirty="0" smtClean="0">
                <a:latin typeface="ArialMT"/>
              </a:rPr>
              <a:t> u </a:t>
            </a:r>
            <a:r>
              <a:rPr lang="en-US" b="0" i="0" u="none" strike="noStrike" baseline="0" dirty="0" err="1" smtClean="0">
                <a:latin typeface="ArialMT"/>
              </a:rPr>
              <a:t>okviru</a:t>
            </a:r>
            <a:r>
              <a:rPr lang="en-US" b="0" i="0" u="none" strike="noStrike" baseline="0" dirty="0" smtClean="0">
                <a:latin typeface="ArialMT"/>
              </a:rPr>
              <a:t> </a:t>
            </a:r>
            <a:r>
              <a:rPr lang="en-US" b="0" i="0" u="none" strike="noStrike" baseline="0" dirty="0" err="1" smtClean="0">
                <a:latin typeface="ArialMT"/>
              </a:rPr>
              <a:t>Državne</a:t>
            </a:r>
            <a:r>
              <a:rPr lang="en-US" b="0" i="0" u="none" strike="noStrike" baseline="0" dirty="0" smtClean="0">
                <a:latin typeface="ArialMT"/>
              </a:rPr>
              <a:t> </a:t>
            </a:r>
            <a:r>
              <a:rPr lang="en-US" b="0" i="0" u="none" strike="noStrike" baseline="0" dirty="0" err="1" smtClean="0">
                <a:latin typeface="ArialMT"/>
              </a:rPr>
              <a:t>mreže</a:t>
            </a:r>
            <a:r>
              <a:rPr lang="en-US" b="0" i="0" u="none" strike="noStrike" baseline="0" dirty="0" smtClean="0">
                <a:latin typeface="ArialMT"/>
              </a:rPr>
              <a:t> </a:t>
            </a:r>
            <a:r>
              <a:rPr lang="en-US" b="0" i="0" u="none" strike="noStrike" baseline="0" dirty="0" err="1" smtClean="0">
                <a:latin typeface="ArialMT"/>
              </a:rPr>
              <a:t>za</a:t>
            </a:r>
            <a:r>
              <a:rPr lang="en-US" b="0" i="0" u="none" strike="noStrike" baseline="0" dirty="0" smtClean="0">
                <a:latin typeface="ArialMT"/>
              </a:rPr>
              <a:t> </a:t>
            </a:r>
            <a:r>
              <a:rPr lang="en-US" b="0" i="0" u="none" strike="noStrike" baseline="0" dirty="0" err="1" smtClean="0">
                <a:latin typeface="ArialMT"/>
              </a:rPr>
              <a:t>praćenje</a:t>
            </a:r>
            <a:r>
              <a:rPr lang="en-US" b="0" i="0" u="none" strike="noStrike" baseline="0" dirty="0" smtClean="0">
                <a:latin typeface="ArialMT"/>
              </a:rPr>
              <a:t> </a:t>
            </a:r>
            <a:r>
              <a:rPr lang="en-US" b="0" i="0" u="none" strike="noStrike" baseline="0" dirty="0" err="1" smtClean="0">
                <a:latin typeface="ArialMT"/>
              </a:rPr>
              <a:t>kv</a:t>
            </a:r>
            <a:r>
              <a:rPr lang="en-US" b="0" i="0" u="none" strike="noStrike" baseline="0" dirty="0" err="1" smtClean="0">
                <a:latin typeface="Arial" panose="020B0604020202020204" pitchFamily="34" charset="0"/>
              </a:rPr>
              <a:t>aliteta</a:t>
            </a:r>
            <a:r>
              <a:rPr lang="en-US" b="0" i="0" u="none" strike="noStrike" baseline="0" dirty="0" smtClean="0">
                <a:latin typeface="Arial" panose="020B0604020202020204" pitchFamily="34" charset="0"/>
              </a:rPr>
              <a:t> </a:t>
            </a:r>
            <a:r>
              <a:rPr lang="en-US" b="0" i="0" u="none" strike="noStrike" baseline="0" dirty="0" err="1" smtClean="0">
                <a:latin typeface="Arial" panose="020B0604020202020204" pitchFamily="34" charset="0"/>
              </a:rPr>
              <a:t>vazduha</a:t>
            </a:r>
            <a:r>
              <a:rPr lang="en-US" b="0" i="0" u="none" strike="noStrike" baseline="0" dirty="0" smtClean="0">
                <a:latin typeface="Arial" panose="020B0604020202020204" pitchFamily="34" charset="0"/>
              </a:rPr>
              <a:t>.</a:t>
            </a:r>
          </a:p>
          <a:p>
            <a:r>
              <a:rPr lang="en-US" b="0" i="0" u="none" strike="noStrike" baseline="0" dirty="0" smtClean="0">
                <a:latin typeface="Arial" panose="020B0604020202020204" pitchFamily="34" charset="0"/>
              </a:rPr>
              <a:t>Tip </a:t>
            </a:r>
            <a:r>
              <a:rPr lang="en-US" b="0" i="0" u="none" strike="noStrike" baseline="0" dirty="0" err="1" smtClean="0">
                <a:latin typeface="Arial" panose="020B0604020202020204" pitchFamily="34" charset="0"/>
              </a:rPr>
              <a:t>stanice</a:t>
            </a:r>
            <a:r>
              <a:rPr lang="en-US" b="0" i="0" u="none" strike="noStrike" baseline="0" dirty="0" smtClean="0">
                <a:latin typeface="Arial" panose="020B0604020202020204" pitchFamily="34" charset="0"/>
              </a:rPr>
              <a:t> </a:t>
            </a:r>
            <a:r>
              <a:rPr lang="en-US" b="0" i="0" u="none" strike="noStrike" baseline="0" dirty="0" err="1" smtClean="0">
                <a:latin typeface="Arial" panose="020B0604020202020204" pitchFamily="34" charset="0"/>
              </a:rPr>
              <a:t>i</a:t>
            </a:r>
            <a:r>
              <a:rPr lang="en-US" b="0" i="0" u="none" strike="noStrike" baseline="0" dirty="0" smtClean="0">
                <a:latin typeface="Arial" panose="020B0604020202020204" pitchFamily="34" charset="0"/>
              </a:rPr>
              <a:t> </a:t>
            </a:r>
            <a:r>
              <a:rPr lang="en-US" b="0" i="0" u="none" strike="noStrike" baseline="0" dirty="0" err="1" smtClean="0">
                <a:latin typeface="Arial" panose="020B0604020202020204" pitchFamily="34" charset="0"/>
              </a:rPr>
              <a:t>vrsta</a:t>
            </a:r>
            <a:r>
              <a:rPr lang="en-US" b="0" i="0" u="none" strike="noStrike" baseline="0" dirty="0" smtClean="0">
                <a:latin typeface="Arial" panose="020B0604020202020204" pitchFamily="34" charset="0"/>
              </a:rPr>
              <a:t> </a:t>
            </a:r>
            <a:r>
              <a:rPr lang="en-US" b="0" i="0" u="none" strike="noStrike" baseline="0" dirty="0" err="1" smtClean="0">
                <a:latin typeface="Arial" panose="020B0604020202020204" pitchFamily="34" charset="0"/>
              </a:rPr>
              <a:t>mjerenja</a:t>
            </a:r>
            <a:r>
              <a:rPr lang="en-US" b="0" i="0" u="none" strike="noStrike" baseline="0" dirty="0" smtClean="0">
                <a:latin typeface="Arial" panose="020B0604020202020204" pitchFamily="34" charset="0"/>
              </a:rPr>
              <a:t> </a:t>
            </a:r>
            <a:r>
              <a:rPr lang="en-US" b="0" i="0" u="none" strike="noStrike" baseline="0" dirty="0" err="1" smtClean="0">
                <a:latin typeface="Arial" panose="020B0604020202020204" pitchFamily="34" charset="0"/>
              </a:rPr>
              <a:t>propisani</a:t>
            </a:r>
            <a:r>
              <a:rPr lang="en-US" b="0" i="0" u="none" strike="noStrike" baseline="0" dirty="0" smtClean="0">
                <a:latin typeface="Arial" panose="020B0604020202020204" pitchFamily="34" charset="0"/>
              </a:rPr>
              <a:t> </a:t>
            </a:r>
            <a:r>
              <a:rPr lang="en-US" b="0" i="0" u="none" strike="noStrike" baseline="0" dirty="0" err="1" smtClean="0">
                <a:latin typeface="Arial" panose="020B0604020202020204" pitchFamily="34" charset="0"/>
              </a:rPr>
              <a:t>su</a:t>
            </a:r>
            <a:r>
              <a:rPr lang="en-US" b="0" i="0" u="none" strike="noStrike" baseline="0" dirty="0" smtClean="0">
                <a:latin typeface="Arial" panose="020B0604020202020204" pitchFamily="34" charset="0"/>
              </a:rPr>
              <a:t> </a:t>
            </a:r>
            <a:r>
              <a:rPr lang="en-US" b="0" i="0" u="none" strike="noStrike" baseline="0" dirty="0" err="1" smtClean="0">
                <a:latin typeface="ArialMT"/>
              </a:rPr>
              <a:t>Uredbom</a:t>
            </a:r>
            <a:r>
              <a:rPr lang="en-US" b="0" i="0" u="none" strike="noStrike" baseline="0" dirty="0" smtClean="0">
                <a:latin typeface="ArialMT"/>
              </a:rPr>
              <a:t> o </a:t>
            </a:r>
            <a:r>
              <a:rPr lang="en-US" b="0" i="0" u="none" strike="noStrike" baseline="0" dirty="0" err="1" smtClean="0">
                <a:latin typeface="ArialMT"/>
              </a:rPr>
              <a:t>uspostavljanju</a:t>
            </a:r>
            <a:r>
              <a:rPr lang="en-US" b="0" i="0" u="none" strike="noStrike" baseline="0" dirty="0" smtClean="0">
                <a:latin typeface="ArialMT"/>
              </a:rPr>
              <a:t> </a:t>
            </a:r>
            <a:r>
              <a:rPr lang="en-US" b="0" i="0" u="none" strike="noStrike" baseline="0" dirty="0" err="1" smtClean="0">
                <a:latin typeface="ArialMT"/>
              </a:rPr>
              <a:t>mreže</a:t>
            </a:r>
            <a:r>
              <a:rPr lang="en-US" b="0" i="0" u="none" strike="noStrike" baseline="0" dirty="0" smtClean="0">
                <a:latin typeface="ArialMT"/>
              </a:rPr>
              <a:t> </a:t>
            </a:r>
            <a:r>
              <a:rPr lang="en-US" b="0" i="0" u="none" strike="noStrike" baseline="0" dirty="0" err="1" smtClean="0">
                <a:latin typeface="ArialMT"/>
              </a:rPr>
              <a:t>mjernih</a:t>
            </a:r>
            <a:r>
              <a:rPr lang="en-US" b="0" i="0" u="none" strike="noStrike" baseline="0" dirty="0" smtClean="0">
                <a:latin typeface="ArialMT"/>
              </a:rPr>
              <a:t> </a:t>
            </a:r>
            <a:r>
              <a:rPr lang="en-US" b="0" i="0" u="none" strike="noStrike" baseline="0" dirty="0" err="1" smtClean="0">
                <a:latin typeface="ArialMT"/>
              </a:rPr>
              <a:t>mjesta</a:t>
            </a:r>
            <a:r>
              <a:rPr lang="en-US" b="0" i="0" u="none" strike="noStrike" baseline="0" dirty="0" smtClean="0">
                <a:latin typeface="ArialMT"/>
              </a:rPr>
              <a:t> z</a:t>
            </a:r>
            <a:r>
              <a:rPr lang="sr-Latn-ME" dirty="0" smtClean="0">
                <a:latin typeface="ArialMT"/>
              </a:rPr>
              <a:t>a </a:t>
            </a:r>
            <a:r>
              <a:rPr lang="en-US" b="0" i="0" u="none" strike="noStrike" baseline="0" dirty="0" err="1" smtClean="0">
                <a:latin typeface="ArialMT"/>
              </a:rPr>
              <a:t>praćenje</a:t>
            </a:r>
            <a:r>
              <a:rPr lang="en-US" b="0" i="0" u="none" strike="noStrike" baseline="0" dirty="0" smtClean="0">
                <a:latin typeface="ArialMT"/>
              </a:rPr>
              <a:t> </a:t>
            </a:r>
            <a:r>
              <a:rPr lang="en-US" b="0" i="0" u="none" strike="noStrike" baseline="0" dirty="0" err="1" smtClean="0">
                <a:latin typeface="ArialMT"/>
              </a:rPr>
              <a:t>kvaliteta</a:t>
            </a:r>
            <a:r>
              <a:rPr lang="en-US" b="0" i="0" u="none" strike="noStrike" baseline="0" dirty="0" smtClean="0">
                <a:latin typeface="ArialMT"/>
              </a:rPr>
              <a:t> </a:t>
            </a:r>
            <a:r>
              <a:rPr lang="en-US" b="0" i="0" u="none" strike="noStrike" baseline="0" dirty="0" err="1" smtClean="0">
                <a:latin typeface="ArialMT"/>
              </a:rPr>
              <a:t>vazduha</a:t>
            </a:r>
            <a:r>
              <a:rPr lang="en-US" b="0" i="0" u="none" strike="noStrike" baseline="0" dirty="0" smtClean="0">
                <a:latin typeface="ArialMT"/>
              </a:rPr>
              <a:t> ("</a:t>
            </a:r>
            <a:r>
              <a:rPr lang="en-US" b="0" i="0" u="none" strike="noStrike" baseline="0" dirty="0" err="1" smtClean="0">
                <a:latin typeface="ArialMT"/>
              </a:rPr>
              <a:t>Službeni</a:t>
            </a:r>
            <a:r>
              <a:rPr lang="en-US" b="0" i="0" u="none" strike="noStrike" baseline="0" dirty="0" smtClean="0">
                <a:latin typeface="ArialMT"/>
              </a:rPr>
              <a:t> list CG", br. 44/10 </a:t>
            </a:r>
            <a:r>
              <a:rPr lang="en-US" b="0" i="0" u="none" strike="noStrike" baseline="0" dirty="0" err="1" smtClean="0">
                <a:latin typeface="ArialMT"/>
              </a:rPr>
              <a:t>i</a:t>
            </a:r>
            <a:r>
              <a:rPr lang="en-US" b="0" i="0" u="none" strike="noStrike" baseline="0" dirty="0" smtClean="0">
                <a:latin typeface="ArialMT"/>
              </a:rPr>
              <a:t> 13/11), u </a:t>
            </a:r>
            <a:r>
              <a:rPr lang="en-US" b="0" i="0" u="none" strike="noStrike" baseline="0" dirty="0" err="1" smtClean="0">
                <a:latin typeface="ArialMT"/>
              </a:rPr>
              <a:t>skladu</a:t>
            </a:r>
            <a:r>
              <a:rPr lang="en-US" b="0" i="0" u="none" strike="noStrike" baseline="0" dirty="0" smtClean="0">
                <a:latin typeface="ArialMT"/>
              </a:rPr>
              <a:t> </a:t>
            </a:r>
            <a:r>
              <a:rPr lang="en-US" b="0" i="0" u="none" strike="noStrike" baseline="0" dirty="0" err="1" smtClean="0">
                <a:latin typeface="ArialMT"/>
              </a:rPr>
              <a:t>sa</a:t>
            </a:r>
            <a:r>
              <a:rPr lang="sr-Latn-ME" dirty="0">
                <a:latin typeface="ArialMT"/>
              </a:rPr>
              <a:t> </a:t>
            </a:r>
            <a:r>
              <a:rPr lang="en-US" b="0" i="0" u="none" strike="noStrike" baseline="0" dirty="0" err="1" smtClean="0">
                <a:latin typeface="Arial" panose="020B0604020202020204" pitchFamily="34" charset="0"/>
              </a:rPr>
              <a:t>uspostavljenim</a:t>
            </a:r>
            <a:r>
              <a:rPr lang="en-US" b="0" i="0" u="none" strike="noStrike" baseline="0" dirty="0" smtClean="0">
                <a:latin typeface="Arial" panose="020B0604020202020204" pitchFamily="34" charset="0"/>
              </a:rPr>
              <a:t> </a:t>
            </a:r>
            <a:r>
              <a:rPr lang="en-US" b="0" i="0" u="none" strike="noStrike" baseline="0" dirty="0" err="1" smtClean="0">
                <a:latin typeface="Arial" panose="020B0604020202020204" pitchFamily="34" charset="0"/>
              </a:rPr>
              <a:t>zonama</a:t>
            </a:r>
            <a:r>
              <a:rPr lang="en-US" b="0" i="0" u="none" strike="noStrike" baseline="0" dirty="0" smtClean="0">
                <a:latin typeface="Arial" panose="020B0604020202020204" pitchFamily="34" charset="0"/>
              </a:rPr>
              <a:t> </a:t>
            </a:r>
            <a:r>
              <a:rPr lang="en-US" b="0" i="0" u="none" strike="noStrike" baseline="0" dirty="0" err="1" smtClean="0">
                <a:latin typeface="Arial" panose="020B0604020202020204" pitchFamily="34" charset="0"/>
              </a:rPr>
              <a:t>kvaliteta</a:t>
            </a:r>
            <a:r>
              <a:rPr lang="en-US" b="0" i="0" u="none" strike="noStrike" baseline="0" dirty="0" smtClean="0">
                <a:latin typeface="Arial" panose="020B0604020202020204" pitchFamily="34" charset="0"/>
              </a:rPr>
              <a:t> </a:t>
            </a:r>
            <a:r>
              <a:rPr lang="en-US" b="0" i="0" u="none" strike="noStrike" baseline="0" dirty="0" err="1" smtClean="0">
                <a:latin typeface="Arial" panose="020B0604020202020204" pitchFamily="34" charset="0"/>
              </a:rPr>
              <a:t>vazduha</a:t>
            </a:r>
            <a:r>
              <a:rPr lang="en-US" b="0" i="0" u="none" strike="noStrike" baseline="0" dirty="0" smtClean="0">
                <a:latin typeface="Arial" panose="020B0604020202020204" pitchFamily="34" charset="0"/>
              </a:rPr>
              <a:t>.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5584166" y="4856997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Program </a:t>
            </a:r>
            <a:r>
              <a:rPr lang="en-US" dirty="0" err="1" smtClean="0"/>
              <a:t>praćenja</a:t>
            </a:r>
            <a:r>
              <a:rPr lang="en-US" dirty="0" smtClean="0"/>
              <a:t> </a:t>
            </a:r>
            <a:r>
              <a:rPr lang="en-US" dirty="0" err="1" smtClean="0"/>
              <a:t>kvaliteta</a:t>
            </a:r>
            <a:r>
              <a:rPr lang="en-US" dirty="0" smtClean="0"/>
              <a:t> </a:t>
            </a:r>
            <a:r>
              <a:rPr lang="en-US" dirty="0" err="1" smtClean="0"/>
              <a:t>vazduha</a:t>
            </a:r>
            <a:r>
              <a:rPr lang="en-US" dirty="0" smtClean="0"/>
              <a:t> </a:t>
            </a:r>
            <a:r>
              <a:rPr lang="en-US" dirty="0" err="1" smtClean="0"/>
              <a:t>realizuje</a:t>
            </a:r>
            <a:r>
              <a:rPr lang="en-US" dirty="0" smtClean="0"/>
              <a:t> </a:t>
            </a:r>
            <a:r>
              <a:rPr lang="en-US" dirty="0" err="1" smtClean="0"/>
              <a:t>Centar</a:t>
            </a:r>
            <a:r>
              <a:rPr lang="en-US" dirty="0" smtClean="0"/>
              <a:t>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ekotoksikološka</a:t>
            </a:r>
            <a:r>
              <a:rPr lang="en-US" dirty="0" smtClean="0"/>
              <a:t> </a:t>
            </a:r>
            <a:r>
              <a:rPr lang="en-US" dirty="0" err="1" smtClean="0"/>
              <a:t>ispitivanja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794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066" y="1525197"/>
            <a:ext cx="6340417" cy="472032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17583" y="440273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Na </a:t>
            </a:r>
            <a:r>
              <a:rPr lang="en-US" dirty="0" err="1" smtClean="0"/>
              <a:t>slici</a:t>
            </a:r>
            <a:r>
              <a:rPr lang="en-US" dirty="0" smtClean="0"/>
              <a:t>  </a:t>
            </a:r>
            <a:r>
              <a:rPr lang="en-US" dirty="0" err="1" smtClean="0"/>
              <a:t>prikazana</a:t>
            </a:r>
            <a:r>
              <a:rPr lang="en-US" dirty="0" smtClean="0"/>
              <a:t> je </a:t>
            </a:r>
            <a:r>
              <a:rPr lang="en-US" dirty="0" err="1" smtClean="0"/>
              <a:t>mreža</a:t>
            </a:r>
            <a:r>
              <a:rPr lang="en-US" dirty="0" smtClean="0"/>
              <a:t> </a:t>
            </a:r>
            <a:r>
              <a:rPr lang="en-US" dirty="0" err="1" smtClean="0"/>
              <a:t>mjernih</a:t>
            </a:r>
            <a:r>
              <a:rPr lang="en-US" dirty="0" smtClean="0"/>
              <a:t> </a:t>
            </a:r>
            <a:r>
              <a:rPr lang="en-US" dirty="0" err="1" smtClean="0"/>
              <a:t>mjesta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teritoriji</a:t>
            </a:r>
            <a:r>
              <a:rPr lang="en-US" dirty="0" smtClean="0"/>
              <a:t> </a:t>
            </a:r>
            <a:r>
              <a:rPr lang="en-US" dirty="0" err="1" smtClean="0"/>
              <a:t>Crne</a:t>
            </a:r>
            <a:r>
              <a:rPr lang="en-US" dirty="0" smtClean="0"/>
              <a:t> Gore</a:t>
            </a:r>
            <a:r>
              <a:rPr lang="pl-PL" i="1" dirty="0" smtClean="0"/>
              <a:t> </a:t>
            </a:r>
            <a:r>
              <a:rPr lang="pl-PL" i="1" dirty="0"/>
              <a:t>za praćenje koncentracije alergenog polena u vazduhu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6464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ME" dirty="0" smtClean="0"/>
              <a:t>PITANJA ZA UTVRĐIVANJE ZNANJA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r-Latn-ME" dirty="0" smtClean="0"/>
              <a:t>1.ČIME JE REGULISANO PRAĆENJE STANJA ŽIVOTNE SREDINE?</a:t>
            </a:r>
          </a:p>
          <a:p>
            <a:pPr marL="0" indent="0">
              <a:buNone/>
            </a:pPr>
            <a:r>
              <a:rPr lang="sr-Latn-ME" dirty="0" smtClean="0"/>
              <a:t>2.ŠTA PREDSTAVLJA MONITORING ŽIVOTNE SREDINE?</a:t>
            </a:r>
          </a:p>
          <a:p>
            <a:pPr marL="0" indent="0">
              <a:buNone/>
            </a:pPr>
            <a:r>
              <a:rPr lang="sr-Latn-ME" dirty="0" smtClean="0"/>
              <a:t>3.ŠTA PODLIJEŽE PRAĆENJU STANJA ŽIVOTNE SREDINE?</a:t>
            </a:r>
          </a:p>
          <a:p>
            <a:pPr marL="0" indent="0">
              <a:buNone/>
            </a:pPr>
            <a:r>
              <a:rPr lang="sr-Latn-ME" dirty="0" smtClean="0"/>
              <a:t>4. KO VRŠI PRAĆENJE STANJA ŽIVOTNE SREDINE SREDINE?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29864" y="2056092"/>
            <a:ext cx="4520242" cy="4200245"/>
          </a:xfrm>
        </p:spPr>
        <p:txBody>
          <a:bodyPr/>
          <a:lstStyle/>
          <a:p>
            <a:pPr marL="0" indent="0">
              <a:buNone/>
            </a:pPr>
            <a:r>
              <a:rPr lang="sr-Latn-ME" dirty="0" smtClean="0"/>
              <a:t>5.NA KOJI NAČIN MOŽEMO  PRATITI  ZAGAĐENJE?</a:t>
            </a:r>
          </a:p>
          <a:p>
            <a:pPr marL="0" indent="0">
              <a:buNone/>
            </a:pPr>
            <a:r>
              <a:rPr lang="sr-Latn-ME" dirty="0" smtClean="0"/>
              <a:t>6.KO JE PORED DRŽAVNIH ORGANIZACIJA  JOŠ U OBAVEZI DA PRATI STANJE ZAGAĐENOSTI ŽIVOTNE SREDINE?</a:t>
            </a:r>
          </a:p>
          <a:p>
            <a:pPr marL="0" indent="0">
              <a:buNone/>
            </a:pPr>
            <a:r>
              <a:rPr lang="sr-Latn-ME" dirty="0" smtClean="0"/>
              <a:t>7.KAKO SE PRATI STANJE ZAGAĐENOSTI ODREĐENE SREDINE?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7352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154</TotalTime>
  <Words>478</Words>
  <Application>Microsoft Office PowerPoint</Application>
  <PresentationFormat>Widescreen</PresentationFormat>
  <Paragraphs>28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ArialMT</vt:lpstr>
      <vt:lpstr>Calibri</vt:lpstr>
      <vt:lpstr>Century Gothic</vt:lpstr>
      <vt:lpstr>Wingdings 3</vt:lpstr>
      <vt:lpstr>Ion</vt:lpstr>
      <vt:lpstr>SISTEM PRAĆENJA ZAGAĐENJA PREKO MREŽE STANICA</vt:lpstr>
      <vt:lpstr>ANTROPOGENI UTICAJ JE U VELIKOJ MJERI IZMJENIO  PRIRODNU SREDINU, ZATO SE JAVILA POTREBA ZA ODREĐENIM SISTEMOM PRAĆENJA I KONTROLE  NJENOG STANJA</vt:lpstr>
      <vt:lpstr>PRAĆENJE STANJA ŽIVOTNE SREDINE JE PREDVIĐENO  ZAKONOM  O ŽIVOTNOJ  SREDINI (SL. LIST CRNE GORE  , 052/16).</vt:lpstr>
      <vt:lpstr>PowerPoint Presentation</vt:lpstr>
      <vt:lpstr>PowerPoint Presentation</vt:lpstr>
      <vt:lpstr>PITANJA ZA UTVRĐIVANJE ZNANJA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SISTEM PRAĆENJA ZAGAĐENJA</dc:title>
  <dc:creator>Korisnik</dc:creator>
  <cp:lastModifiedBy>Korisnik</cp:lastModifiedBy>
  <cp:revision>23</cp:revision>
  <dcterms:created xsi:type="dcterms:W3CDTF">2020-04-20T13:12:05Z</dcterms:created>
  <dcterms:modified xsi:type="dcterms:W3CDTF">2020-04-21T17:32:56Z</dcterms:modified>
</cp:coreProperties>
</file>